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56" r:id="rId3"/>
    <p:sldId id="257" r:id="rId4"/>
    <p:sldId id="258" r:id="rId5"/>
    <p:sldId id="263" r:id="rId6"/>
    <p:sldId id="264" r:id="rId7"/>
    <p:sldId id="265" r:id="rId8"/>
    <p:sldId id="268" r:id="rId9"/>
    <p:sldId id="269" r:id="rId10"/>
    <p:sldId id="270" r:id="rId11"/>
    <p:sldId id="271" r:id="rId12"/>
    <p:sldId id="272" r:id="rId13"/>
    <p:sldId id="273" r:id="rId14"/>
    <p:sldId id="274" r:id="rId15"/>
    <p:sldId id="275" r:id="rId16"/>
    <p:sldId id="276" r:id="rId17"/>
    <p:sldId id="259" r:id="rId18"/>
    <p:sldId id="266" r:id="rId19"/>
    <p:sldId id="260"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27019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161909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393296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09069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295582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D147354-F800-434C-A8D8-D6E6A5F63033}"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26751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D147354-F800-434C-A8D8-D6E6A5F63033}"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182824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D147354-F800-434C-A8D8-D6E6A5F63033}"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42736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47354-F800-434C-A8D8-D6E6A5F63033}"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14564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47354-F800-434C-A8D8-D6E6A5F63033}"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20235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47354-F800-434C-A8D8-D6E6A5F630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269774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D147354-F800-434C-A8D8-D6E6A5F63033}" type="datetimeFigureOut">
              <a:rPr lang="en-US" smtClean="0"/>
              <a:pPr/>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605EBD-352C-439C-B9B1-E36C38D4E1A3}" type="slidenum">
              <a:rPr lang="en-US" smtClean="0"/>
              <a:pPr/>
              <a:t>‹#›</a:t>
            </a:fld>
            <a:endParaRPr lang="en-US"/>
          </a:p>
        </p:txBody>
      </p:sp>
    </p:spTree>
    <p:extLst>
      <p:ext uri="{BB962C8B-B14F-4D97-AF65-F5344CB8AC3E}">
        <p14:creationId xmlns:p14="http://schemas.microsoft.com/office/powerpoint/2010/main" val="15740927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hyperlink" Target="&#1585;&#1575;&#1607;&#1606;&#1605;&#1575;&#1740;%20&#1575;&#1589;&#1608;&#1604;%20&#1582;&#1608;&#1583;&#1605;&#1585;&#1575;&#1602;&#1576;&#1578;&#1740;%20&#1583;&#1585;%20&#1587;&#1604;&#1575;&#1605;&#1578;.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609600" y="838200"/>
            <a:ext cx="7772400" cy="4876800"/>
          </a:xfrm>
          <a:solidFill>
            <a:schemeClr val="bg1"/>
          </a:solidFill>
        </p:spPr>
        <p:style>
          <a:lnRef idx="1">
            <a:schemeClr val="dk1"/>
          </a:lnRef>
          <a:fillRef idx="2">
            <a:schemeClr val="dk1"/>
          </a:fillRef>
          <a:effectRef idx="1">
            <a:schemeClr val="dk1"/>
          </a:effectRef>
          <a:fontRef idx="minor">
            <a:schemeClr val="dk1"/>
          </a:fontRef>
        </p:style>
        <p:txBody>
          <a:bodyPr/>
          <a:lstStyle/>
          <a:p>
            <a:endParaRPr lang="fa-IR" b="1" dirty="0" smtClean="0">
              <a:solidFill>
                <a:schemeClr val="tx1"/>
              </a:solidFill>
              <a:cs typeface="B Yagut" panose="00000400000000000000" pitchFamily="2" charset="-78"/>
            </a:endParaRPr>
          </a:p>
          <a:p>
            <a:endParaRPr lang="fa-IR" b="1" dirty="0">
              <a:solidFill>
                <a:schemeClr val="tx1"/>
              </a:solidFill>
              <a:cs typeface="B Yagut" panose="00000400000000000000" pitchFamily="2" charset="-78"/>
            </a:endParaRPr>
          </a:p>
          <a:p>
            <a:r>
              <a:rPr lang="fa-IR" b="1" dirty="0" smtClean="0">
                <a:solidFill>
                  <a:schemeClr val="tx1"/>
                </a:solidFill>
                <a:cs typeface="B Yagut" panose="00000400000000000000" pitchFamily="2" charset="-78"/>
              </a:rPr>
              <a:t>خود مراقبتی درفضای مجازی </a:t>
            </a:r>
            <a:endParaRPr lang="en-US"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012" y="3921443"/>
            <a:ext cx="3609975" cy="1266825"/>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94808570"/>
      </p:ext>
    </p:extLst>
  </p:cSld>
  <p:clrMapOvr>
    <a:masterClrMapping/>
  </p:clrMapOvr>
  <mc:AlternateContent xmlns:mc="http://schemas.openxmlformats.org/markup-compatibility/2006" xmlns:p14="http://schemas.microsoft.com/office/powerpoint/2010/main">
    <mc:Choice Requires="p14">
      <p:transition spd="slow" p14:dur="2000" advTm="6284"/>
    </mc:Choice>
    <mc:Fallback xmlns="">
      <p:transition spd="slow" advTm="6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ar-SA" b="1" dirty="0">
                <a:cs typeface="B Yagut" panose="00000400000000000000" pitchFamily="2" charset="-78"/>
              </a:rPr>
              <a:t>جمعیت خاص</a:t>
            </a:r>
            <a:endParaRPr lang="fa-IR" dirty="0">
              <a:cs typeface="B Yagut" panose="00000400000000000000" pitchFamily="2" charset="-78"/>
            </a:endParaRPr>
          </a:p>
        </p:txBody>
      </p:sp>
      <p:sp>
        <p:nvSpPr>
          <p:cNvPr id="3" name="Content Placeholder 2"/>
          <p:cNvSpPr>
            <a:spLocks noGrp="1"/>
          </p:cNvSpPr>
          <p:nvPr>
            <p:ph idx="1"/>
          </p:nvPr>
        </p:nvSpPr>
        <p:spPr>
          <a:xfrm>
            <a:off x="457200" y="1646237"/>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ar-SA" sz="2800" dirty="0">
                <a:cs typeface="B Yagut" panose="00000400000000000000" pitchFamily="2" charset="-78"/>
              </a:rPr>
              <a:t>کودکان </a:t>
            </a:r>
            <a:r>
              <a:rPr lang="ar-SA" sz="2800" dirty="0" smtClean="0">
                <a:cs typeface="B Yagut" panose="00000400000000000000" pitchFamily="2" charset="-78"/>
              </a:rPr>
              <a:t>ونوجوانان </a:t>
            </a:r>
            <a:r>
              <a:rPr lang="ar-SA" sz="2800" dirty="0">
                <a:cs typeface="B Yagut" panose="00000400000000000000" pitchFamily="2" charset="-78"/>
              </a:rPr>
              <a:t>برای یادگیری </a:t>
            </a:r>
            <a:r>
              <a:rPr lang="ar-SA" sz="2800" dirty="0" smtClean="0">
                <a:cs typeface="B Yagut" panose="00000400000000000000" pitchFamily="2" charset="-78"/>
              </a:rPr>
              <a:t>مهارتهای</a:t>
            </a:r>
            <a:r>
              <a:rPr lang="fa-IR" sz="2800" dirty="0" smtClean="0">
                <a:cs typeface="B Yagut" panose="00000400000000000000" pitchFamily="2" charset="-78"/>
              </a:rPr>
              <a:t> </a:t>
            </a:r>
            <a:r>
              <a:rPr lang="ar-SA" sz="2800" dirty="0" smtClean="0">
                <a:cs typeface="B Yagut" panose="00000400000000000000" pitchFamily="2" charset="-78"/>
              </a:rPr>
              <a:t>تحصیلی و</a:t>
            </a:r>
            <a:r>
              <a:rPr lang="fa-IR" sz="2800" dirty="0" smtClean="0">
                <a:cs typeface="B Yagut" panose="00000400000000000000" pitchFamily="2" charset="-78"/>
              </a:rPr>
              <a:t> </a:t>
            </a:r>
            <a:r>
              <a:rPr lang="ar-SA" sz="2800" dirty="0" smtClean="0">
                <a:cs typeface="B Yagut" panose="00000400000000000000" pitchFamily="2" charset="-78"/>
              </a:rPr>
              <a:t>اجتماعی</a:t>
            </a:r>
            <a:r>
              <a:rPr lang="fa-IR" sz="2800" dirty="0" smtClean="0">
                <a:cs typeface="B Yagut" panose="00000400000000000000" pitchFamily="2" charset="-78"/>
              </a:rPr>
              <a:t> </a:t>
            </a:r>
            <a:r>
              <a:rPr lang="ar-SA" sz="2800" dirty="0" smtClean="0">
                <a:cs typeface="B Yagut" panose="00000400000000000000" pitchFamily="2" charset="-78"/>
              </a:rPr>
              <a:t>انجام تکالیف</a:t>
            </a:r>
            <a:r>
              <a:rPr lang="fa-IR" sz="2800" dirty="0" smtClean="0">
                <a:cs typeface="B Yagut" panose="00000400000000000000" pitchFamily="2" charset="-78"/>
              </a:rPr>
              <a:t> </a:t>
            </a:r>
            <a:r>
              <a:rPr lang="ar-SA" sz="2800" dirty="0" smtClean="0">
                <a:cs typeface="B Yagut" panose="00000400000000000000" pitchFamily="2" charset="-78"/>
              </a:rPr>
              <a:t>وپروژه</a:t>
            </a:r>
            <a:r>
              <a:rPr lang="fa-IR" sz="2800" dirty="0" smtClean="0">
                <a:cs typeface="B Yagut" panose="00000400000000000000" pitchFamily="2" charset="-78"/>
              </a:rPr>
              <a:t> </a:t>
            </a:r>
            <a:r>
              <a:rPr lang="ar-SA" sz="2800" dirty="0" smtClean="0">
                <a:cs typeface="B Yagut" panose="00000400000000000000" pitchFamily="2" charset="-78"/>
              </a:rPr>
              <a:t>های تحصیلی میتوانندازکامیپوتر و</a:t>
            </a:r>
            <a:r>
              <a:rPr lang="fa-IR" sz="2800" dirty="0">
                <a:cs typeface="B Yagut" panose="00000400000000000000" pitchFamily="2" charset="-78"/>
              </a:rPr>
              <a:t> </a:t>
            </a:r>
            <a:r>
              <a:rPr lang="ar-SA" sz="2800" dirty="0" smtClean="0">
                <a:cs typeface="B Yagut" panose="00000400000000000000" pitchFamily="2" charset="-78"/>
              </a:rPr>
              <a:t>اینترنت</a:t>
            </a:r>
            <a:r>
              <a:rPr lang="fa-IR" sz="2800" dirty="0" smtClean="0">
                <a:cs typeface="B Yagut" panose="00000400000000000000" pitchFamily="2" charset="-78"/>
              </a:rPr>
              <a:t>  </a:t>
            </a:r>
            <a:r>
              <a:rPr lang="ar-SA" sz="2800" dirty="0" smtClean="0">
                <a:cs typeface="B Yagut" panose="00000400000000000000" pitchFamily="2" charset="-78"/>
              </a:rPr>
              <a:t> </a:t>
            </a:r>
            <a:r>
              <a:rPr lang="ar-SA" sz="2800" dirty="0">
                <a:cs typeface="B Yagut" panose="00000400000000000000" pitchFamily="2" charset="-78"/>
              </a:rPr>
              <a:t>بهره </a:t>
            </a:r>
            <a:r>
              <a:rPr lang="ar-SA" sz="2800" dirty="0" smtClean="0">
                <a:cs typeface="B Yagut" panose="00000400000000000000" pitchFamily="2" charset="-78"/>
              </a:rPr>
              <a:t>ببرند</a:t>
            </a:r>
            <a:r>
              <a:rPr lang="fa-IR" sz="2800" dirty="0" smtClean="0">
                <a:cs typeface="B Yagut" panose="00000400000000000000" pitchFamily="2" charset="-78"/>
              </a:rPr>
              <a:t>،</a:t>
            </a:r>
            <a:r>
              <a:rPr lang="ar-SA" sz="2800" dirty="0" smtClean="0">
                <a:cs typeface="B Yagut" panose="00000400000000000000" pitchFamily="2" charset="-78"/>
              </a:rPr>
              <a:t>اما به</a:t>
            </a:r>
            <a:r>
              <a:rPr lang="fa-IR" sz="2800" dirty="0" smtClean="0">
                <a:cs typeface="B Yagut" panose="00000400000000000000" pitchFamily="2" charset="-78"/>
              </a:rPr>
              <a:t> </a:t>
            </a:r>
            <a:r>
              <a:rPr lang="ar-SA" sz="2800" dirty="0" smtClean="0">
                <a:cs typeface="B Yagut" panose="00000400000000000000" pitchFamily="2" charset="-78"/>
              </a:rPr>
              <a:t>دلیل </a:t>
            </a:r>
            <a:r>
              <a:rPr lang="ar-SA" sz="2800" dirty="0">
                <a:cs typeface="B Yagut" panose="00000400000000000000" pitchFamily="2" charset="-78"/>
              </a:rPr>
              <a:t>اینکه </a:t>
            </a:r>
            <a:r>
              <a:rPr lang="ar-SA" sz="2800" dirty="0" smtClean="0">
                <a:cs typeface="B Yagut" panose="00000400000000000000" pitchFamily="2" charset="-78"/>
              </a:rPr>
              <a:t>ممکن</a:t>
            </a:r>
            <a:r>
              <a:rPr lang="fa-IR" sz="2800" dirty="0">
                <a:cs typeface="B Yagut" panose="00000400000000000000" pitchFamily="2" charset="-78"/>
              </a:rPr>
              <a:t> </a:t>
            </a:r>
            <a:r>
              <a:rPr lang="ar-SA" sz="2800" dirty="0" smtClean="0">
                <a:cs typeface="B Yagut" panose="00000400000000000000" pitchFamily="2" charset="-78"/>
              </a:rPr>
              <a:t>است درمعر</a:t>
            </a:r>
            <a:r>
              <a:rPr lang="fa-IR" sz="2800" dirty="0" smtClean="0">
                <a:cs typeface="B Yagut" panose="00000400000000000000" pitchFamily="2" charset="-78"/>
              </a:rPr>
              <a:t>ض </a:t>
            </a:r>
            <a:r>
              <a:rPr lang="ar-SA" sz="2800" dirty="0" smtClean="0">
                <a:cs typeface="B Yagut" panose="00000400000000000000" pitchFamily="2" charset="-78"/>
              </a:rPr>
              <a:t>اطلاعات</a:t>
            </a:r>
            <a:r>
              <a:rPr lang="fa-IR" sz="2800" dirty="0" smtClean="0">
                <a:cs typeface="B Yagut" panose="00000400000000000000" pitchFamily="2" charset="-78"/>
              </a:rPr>
              <a:t> </a:t>
            </a:r>
            <a:r>
              <a:rPr lang="ar-SA" sz="2800" dirty="0" smtClean="0">
                <a:cs typeface="B Yagut" panose="00000400000000000000" pitchFamily="2" charset="-78"/>
              </a:rPr>
              <a:t>ن</a:t>
            </a:r>
            <a:r>
              <a:rPr lang="fa-IR" sz="2800" dirty="0" smtClean="0">
                <a:cs typeface="B Yagut" panose="00000400000000000000" pitchFamily="2" charset="-78"/>
              </a:rPr>
              <a:t>ا </a:t>
            </a:r>
            <a:r>
              <a:rPr lang="ar-SA" sz="2800" dirty="0" smtClean="0">
                <a:cs typeface="B Yagut" panose="00000400000000000000" pitchFamily="2" charset="-78"/>
              </a:rPr>
              <a:t>خواسته</a:t>
            </a:r>
            <a:r>
              <a:rPr lang="fa-IR" sz="2800" dirty="0">
                <a:cs typeface="B Yagut" panose="00000400000000000000" pitchFamily="2" charset="-78"/>
              </a:rPr>
              <a:t> </a:t>
            </a:r>
            <a:r>
              <a:rPr lang="ar-SA" sz="2800" dirty="0" smtClean="0">
                <a:cs typeface="B Yagut" panose="00000400000000000000" pitchFamily="2" charset="-78"/>
              </a:rPr>
              <a:t>یا ناامن</a:t>
            </a:r>
            <a:r>
              <a:rPr lang="fa-IR" sz="2800" dirty="0">
                <a:cs typeface="B Yagut" panose="00000400000000000000" pitchFamily="2" charset="-78"/>
              </a:rPr>
              <a:t> </a:t>
            </a:r>
            <a:r>
              <a:rPr lang="ar-SA" sz="2800" dirty="0" smtClean="0">
                <a:cs typeface="B Yagut" panose="00000400000000000000" pitchFamily="2" charset="-78"/>
              </a:rPr>
              <a:t>قرار گیرند</a:t>
            </a:r>
            <a:r>
              <a:rPr lang="ar-SA" sz="2800" dirty="0">
                <a:cs typeface="B Yagut" panose="00000400000000000000" pitchFamily="2" charset="-78"/>
              </a:rPr>
              <a:t>، یا از طریق افرادی مورد آزار </a:t>
            </a:r>
            <a:r>
              <a:rPr lang="ar-SA" sz="2800" dirty="0" smtClean="0">
                <a:cs typeface="B Yagut" panose="00000400000000000000" pitchFamily="2" charset="-78"/>
              </a:rPr>
              <a:t>واذیت </a:t>
            </a:r>
            <a:r>
              <a:rPr lang="ar-SA" sz="2800" dirty="0">
                <a:cs typeface="B Yagut" panose="00000400000000000000" pitchFamily="2" charset="-78"/>
              </a:rPr>
              <a:t>قرار </a:t>
            </a:r>
            <a:r>
              <a:rPr lang="ar-SA" sz="2800" dirty="0" smtClean="0">
                <a:cs typeface="B Yagut" panose="00000400000000000000" pitchFamily="2" charset="-78"/>
              </a:rPr>
              <a:t>گیرند، تبعات </a:t>
            </a:r>
            <a:r>
              <a:rPr lang="ar-SA" sz="2800" dirty="0">
                <a:cs typeface="B Yagut" panose="00000400000000000000" pitchFamily="2" charset="-78"/>
              </a:rPr>
              <a:t>منفی </a:t>
            </a:r>
            <a:r>
              <a:rPr lang="ar-SA" sz="2800" dirty="0" smtClean="0">
                <a:cs typeface="B Yagut" panose="00000400000000000000" pitchFamily="2" charset="-78"/>
              </a:rPr>
              <a:t>که ایجادمیشود </a:t>
            </a:r>
            <a:r>
              <a:rPr lang="ar-SA" sz="2800" dirty="0">
                <a:cs typeface="B Yagut" panose="00000400000000000000" pitchFamily="2" charset="-78"/>
              </a:rPr>
              <a:t>در این گروه </a:t>
            </a:r>
            <a:r>
              <a:rPr lang="ar-SA" sz="2800" dirty="0" smtClean="0">
                <a:cs typeface="B Yagut" panose="00000400000000000000" pitchFamily="2" charset="-78"/>
              </a:rPr>
              <a:t>پررنگتر است</a:t>
            </a:r>
            <a:r>
              <a:rPr lang="fa-IR" sz="2800" dirty="0" smtClean="0">
                <a:cs typeface="B Yagut" panose="00000400000000000000" pitchFamily="2" charset="-78"/>
              </a:rPr>
              <a:t>.</a:t>
            </a:r>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878421"/>
            <a:ext cx="2076450" cy="22002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4297521"/>
            <a:ext cx="2562225" cy="1781175"/>
          </a:xfrm>
          <a:prstGeom prst="rect">
            <a:avLst/>
          </a:prstGeom>
        </p:spPr>
      </p:pic>
    </p:spTree>
    <p:extLst>
      <p:ext uri="{BB962C8B-B14F-4D97-AF65-F5344CB8AC3E}">
        <p14:creationId xmlns:p14="http://schemas.microsoft.com/office/powerpoint/2010/main" val="3440167605"/>
      </p:ext>
    </p:extLst>
  </p:cSld>
  <p:clrMapOvr>
    <a:masterClrMapping/>
  </p:clrMapOvr>
  <mc:AlternateContent xmlns:mc="http://schemas.openxmlformats.org/markup-compatibility/2006" xmlns:p14="http://schemas.microsoft.com/office/powerpoint/2010/main">
    <mc:Choice Requires="p14">
      <p:transition spd="slow" p14:dur="2000" advTm="57471"/>
    </mc:Choice>
    <mc:Fallback xmlns="">
      <p:transition spd="slow" advTm="57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fa-IR" sz="4000" b="1" dirty="0" smtClean="0">
                <a:cs typeface="B Yagut" panose="00000400000000000000" pitchFamily="2" charset="-78"/>
              </a:rPr>
              <a:t/>
            </a:r>
            <a:br>
              <a:rPr lang="fa-IR" sz="4000" b="1" dirty="0" smtClean="0">
                <a:cs typeface="B Yagut" panose="00000400000000000000" pitchFamily="2" charset="-78"/>
              </a:rPr>
            </a:br>
            <a:r>
              <a:rPr lang="ar-SA" sz="4000" b="1" dirty="0" smtClean="0">
                <a:cs typeface="B Yagut" panose="00000400000000000000" pitchFamily="2" charset="-78"/>
              </a:rPr>
              <a:t>راهنمای </a:t>
            </a:r>
            <a:r>
              <a:rPr lang="ar-SA" sz="4000" b="1" dirty="0">
                <a:cs typeface="B Yagut" panose="00000400000000000000" pitchFamily="2" charset="-78"/>
              </a:rPr>
              <a:t>استفاده از کامپیوتر و اینترنت برای والدین</a:t>
            </a:r>
            <a:r>
              <a:rPr lang="en-US" sz="4000" b="1" dirty="0">
                <a:cs typeface="B Yagut" panose="00000400000000000000" pitchFamily="2" charset="-78"/>
              </a:rPr>
              <a:t/>
            </a:r>
            <a:br>
              <a:rPr lang="en-US" sz="4000" b="1" dirty="0">
                <a:cs typeface="B Yagut" panose="00000400000000000000" pitchFamily="2" charset="-78"/>
              </a:rPr>
            </a:br>
            <a:endParaRPr lang="fa-IR" sz="4000" dirty="0">
              <a:cs typeface="B Yagut" panose="00000400000000000000" pitchFamily="2" charset="-78"/>
            </a:endParaRPr>
          </a:p>
        </p:txBody>
      </p:sp>
      <p:sp>
        <p:nvSpPr>
          <p:cNvPr id="3" name="Content Placeholder 2"/>
          <p:cNvSpPr>
            <a:spLocks noGrp="1"/>
          </p:cNvSpPr>
          <p:nvPr>
            <p:ph idx="1"/>
          </p:nvPr>
        </p:nvSpPr>
        <p:spPr>
          <a:xfrm>
            <a:off x="381000" y="1600200"/>
            <a:ext cx="84582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ar-SA" sz="2800" b="1" dirty="0">
                <a:cs typeface="B Yagut" panose="00000400000000000000" pitchFamily="2" charset="-78"/>
              </a:rPr>
              <a:t>از چه </a:t>
            </a:r>
            <a:r>
              <a:rPr lang="ar-SA" sz="2800" b="1" dirty="0" smtClean="0">
                <a:cs typeface="B Yagut" panose="00000400000000000000" pitchFamily="2" charset="-78"/>
              </a:rPr>
              <a:t>سنی </a:t>
            </a:r>
            <a:r>
              <a:rPr lang="ar-SA" sz="2800" b="1" dirty="0">
                <a:cs typeface="B Yagut" panose="00000400000000000000" pitchFamily="2" charset="-78"/>
              </a:rPr>
              <a:t>به فرزندم اجازه کار با کامپیوتر، اینترنت و دیگر </a:t>
            </a:r>
            <a:r>
              <a:rPr lang="ar-SA" sz="2800" b="1" dirty="0" smtClean="0">
                <a:cs typeface="B Yagut" panose="00000400000000000000" pitchFamily="2" charset="-78"/>
              </a:rPr>
              <a:t>وسایل</a:t>
            </a:r>
            <a:r>
              <a:rPr lang="fa-IR" sz="2800" b="1" dirty="0" smtClean="0">
                <a:cs typeface="B Yagut" panose="00000400000000000000" pitchFamily="2" charset="-78"/>
              </a:rPr>
              <a:t> </a:t>
            </a:r>
            <a:r>
              <a:rPr lang="ar-SA" sz="2800" b="1" dirty="0" smtClean="0">
                <a:cs typeface="B Yagut" panose="00000400000000000000" pitchFamily="2" charset="-78"/>
              </a:rPr>
              <a:t>الکترونیکی </a:t>
            </a:r>
            <a:r>
              <a:rPr lang="ar-SA" sz="2800" b="1" dirty="0">
                <a:cs typeface="B Yagut" panose="00000400000000000000" pitchFamily="2" charset="-78"/>
              </a:rPr>
              <a:t>را بدهم؟</a:t>
            </a:r>
            <a:r>
              <a:rPr lang="en-US" sz="2800" b="1" dirty="0">
                <a:cs typeface="B Yagut" panose="00000400000000000000" pitchFamily="2" charset="-78"/>
              </a:rPr>
              <a:t/>
            </a:r>
            <a:br>
              <a:rPr lang="en-US" sz="2800" b="1" dirty="0">
                <a:cs typeface="B Yagut" panose="00000400000000000000" pitchFamily="2" charset="-78"/>
              </a:rPr>
            </a:br>
            <a:r>
              <a:rPr lang="ar-SA" sz="2800" dirty="0">
                <a:cs typeface="B Yagut" panose="00000400000000000000" pitchFamily="2" charset="-78"/>
              </a:rPr>
              <a:t>برای </a:t>
            </a:r>
            <a:r>
              <a:rPr lang="ar-SA" sz="2800" dirty="0" smtClean="0">
                <a:cs typeface="B Yagut" panose="00000400000000000000" pitchFamily="2" charset="-78"/>
              </a:rPr>
              <a:t>استفاده ازکامپیوترواینترنت شاید درست نباشد </a:t>
            </a:r>
            <a:r>
              <a:rPr lang="ar-SA" sz="2800" dirty="0">
                <a:cs typeface="B Yagut" panose="00000400000000000000" pitchFamily="2" charset="-78"/>
              </a:rPr>
              <a:t>که یک قاعده ثابت در </a:t>
            </a:r>
            <a:r>
              <a:rPr lang="ar-SA" sz="2800" dirty="0" smtClean="0">
                <a:cs typeface="B Yagut" panose="00000400000000000000" pitchFamily="2" charset="-78"/>
              </a:rPr>
              <a:t>نظربگیریم</a:t>
            </a:r>
            <a:r>
              <a:rPr lang="ar-SA" sz="2800" dirty="0">
                <a:cs typeface="B Yagut" panose="00000400000000000000" pitchFamily="2" charset="-78"/>
              </a:rPr>
              <a:t>. به دلیل پیشرفت </a:t>
            </a:r>
            <a:r>
              <a:rPr lang="ar-SA" sz="2800" dirty="0" smtClean="0">
                <a:cs typeface="B Yagut" panose="00000400000000000000" pitchFamily="2" charset="-78"/>
              </a:rPr>
              <a:t>تکنولوژی</a:t>
            </a:r>
            <a:r>
              <a:rPr lang="fa-IR" sz="2800" dirty="0" smtClean="0">
                <a:cs typeface="B Yagut" panose="00000400000000000000" pitchFamily="2" charset="-78"/>
              </a:rPr>
              <a:t> </a:t>
            </a:r>
            <a:r>
              <a:rPr lang="ar-SA" sz="2800" dirty="0" smtClean="0">
                <a:cs typeface="B Yagut" panose="00000400000000000000" pitchFamily="2" charset="-78"/>
              </a:rPr>
              <a:t>وتغییرسبک</a:t>
            </a:r>
            <a:r>
              <a:rPr lang="fa-IR" sz="2800" dirty="0" smtClean="0">
                <a:cs typeface="B Yagut" panose="00000400000000000000" pitchFamily="2" charset="-78"/>
              </a:rPr>
              <a:t> </a:t>
            </a:r>
            <a:r>
              <a:rPr lang="ar-SA" sz="2800" dirty="0" smtClean="0">
                <a:cs typeface="B Yagut" panose="00000400000000000000" pitchFamily="2" charset="-78"/>
              </a:rPr>
              <a:t>زندگی خانواده</a:t>
            </a:r>
            <a:r>
              <a:rPr lang="fa-IR" sz="2800" dirty="0" smtClean="0">
                <a:cs typeface="B Yagut" panose="00000400000000000000" pitchFamily="2" charset="-78"/>
              </a:rPr>
              <a:t> </a:t>
            </a:r>
            <a:r>
              <a:rPr lang="ar-SA" sz="2800" dirty="0" smtClean="0">
                <a:cs typeface="B Yagut" panose="00000400000000000000" pitchFamily="2" charset="-78"/>
              </a:rPr>
              <a:t>ها</a:t>
            </a:r>
            <a:r>
              <a:rPr lang="ar-SA" sz="2800" dirty="0">
                <a:cs typeface="B Yagut" panose="00000400000000000000" pitchFamily="2" charset="-78"/>
              </a:rPr>
              <a:t>، استفاده از </a:t>
            </a:r>
            <a:r>
              <a:rPr lang="ar-SA" sz="2800" dirty="0" smtClean="0">
                <a:cs typeface="B Yagut" panose="00000400000000000000" pitchFamily="2" charset="-78"/>
              </a:rPr>
              <a:t>موبایل،تبلت </a:t>
            </a:r>
            <a:r>
              <a:rPr lang="ar-SA" sz="2800" dirty="0">
                <a:cs typeface="B Yagut" panose="00000400000000000000" pitchFamily="2" charset="-78"/>
              </a:rPr>
              <a:t>و اینترنت، </a:t>
            </a:r>
            <a:r>
              <a:rPr lang="ar-SA" sz="2800" dirty="0" smtClean="0">
                <a:cs typeface="B Yagut" panose="00000400000000000000" pitchFamily="2" charset="-78"/>
              </a:rPr>
              <a:t>بیشتر </a:t>
            </a:r>
            <a:r>
              <a:rPr lang="ar-SA" sz="2800" dirty="0">
                <a:cs typeface="B Yagut" panose="00000400000000000000" pitchFamily="2" charset="-78"/>
              </a:rPr>
              <a:t>از گذ شته اهمیت پیدا کرده و کودکان نیز از این قاعده </a:t>
            </a:r>
            <a:r>
              <a:rPr lang="ar-SA" sz="2800" dirty="0" smtClean="0">
                <a:cs typeface="B Yagut" panose="00000400000000000000" pitchFamily="2" charset="-78"/>
              </a:rPr>
              <a:t>مستثنا</a:t>
            </a:r>
            <a:r>
              <a:rPr lang="fa-IR" sz="2800" dirty="0" smtClean="0">
                <a:cs typeface="B Yagut" panose="00000400000000000000" pitchFamily="2" charset="-78"/>
              </a:rPr>
              <a:t> ن</a:t>
            </a:r>
            <a:r>
              <a:rPr lang="ar-SA" sz="2800" dirty="0" smtClean="0">
                <a:cs typeface="B Yagut" panose="00000400000000000000" pitchFamily="2" charset="-78"/>
              </a:rPr>
              <a:t>یستند</a:t>
            </a:r>
            <a:r>
              <a:rPr lang="ar-SA" sz="2800" dirty="0">
                <a:cs typeface="B Yagut" panose="00000400000000000000" pitchFamily="2" charset="-78"/>
              </a:rPr>
              <a:t>. برای تعیین زمان منا سب ا ستفاده از این ابزارها باید به شرایط خانواده، </a:t>
            </a:r>
            <a:r>
              <a:rPr lang="ar-SA" sz="2800" dirty="0" smtClean="0">
                <a:cs typeface="B Yagut" panose="00000400000000000000" pitchFamily="2" charset="-78"/>
              </a:rPr>
              <a:t>نحوه</a:t>
            </a:r>
            <a:r>
              <a:rPr lang="fa-IR" sz="2800" dirty="0">
                <a:cs typeface="B Yagut" panose="00000400000000000000" pitchFamily="2" charset="-78"/>
              </a:rPr>
              <a:t> </a:t>
            </a:r>
            <a:r>
              <a:rPr lang="ar-SA" sz="2800" dirty="0" smtClean="0">
                <a:cs typeface="B Yagut" panose="00000400000000000000" pitchFamily="2" charset="-78"/>
              </a:rPr>
              <a:t>تربیت </a:t>
            </a:r>
            <a:r>
              <a:rPr lang="ar-SA" sz="2800" dirty="0">
                <a:cs typeface="B Yagut" panose="00000400000000000000" pitchFamily="2" charset="-78"/>
              </a:rPr>
              <a:t>خانوادگی، شرایط کودک </a:t>
            </a:r>
            <a:r>
              <a:rPr lang="ar-SA" sz="2800" dirty="0" smtClean="0">
                <a:cs typeface="B Yagut" panose="00000400000000000000" pitchFamily="2" charset="-78"/>
              </a:rPr>
              <a:t>و</a:t>
            </a:r>
            <a:r>
              <a:rPr lang="fa-IR" sz="2800" dirty="0" smtClean="0">
                <a:cs typeface="B Yagut" panose="00000400000000000000" pitchFamily="2" charset="-78"/>
              </a:rPr>
              <a:t>.</a:t>
            </a:r>
            <a:r>
              <a:rPr lang="ar-SA" sz="2800" dirty="0" smtClean="0">
                <a:cs typeface="B Yagut" panose="00000400000000000000" pitchFamily="2" charset="-78"/>
              </a:rPr>
              <a:t>. </a:t>
            </a:r>
            <a:r>
              <a:rPr lang="ar-SA" sz="2800" dirty="0">
                <a:cs typeface="B Yagut" panose="00000400000000000000" pitchFamily="2" charset="-78"/>
              </a:rPr>
              <a:t>نیز </a:t>
            </a:r>
            <a:r>
              <a:rPr lang="ar-SA" sz="2800" dirty="0" smtClean="0">
                <a:cs typeface="B Yagut" panose="00000400000000000000" pitchFamily="2" charset="-78"/>
              </a:rPr>
              <a:t>توجه</a:t>
            </a:r>
            <a:r>
              <a:rPr lang="fa-IR" sz="2800" dirty="0">
                <a:cs typeface="B Yagut" panose="00000400000000000000" pitchFamily="2" charset="-78"/>
              </a:rPr>
              <a:t> </a:t>
            </a:r>
            <a:r>
              <a:rPr lang="ar-SA" sz="2800" dirty="0" smtClean="0">
                <a:cs typeface="B Yagut" panose="00000400000000000000" pitchFamily="2" charset="-78"/>
              </a:rPr>
              <a:t>داشت</a:t>
            </a:r>
            <a:r>
              <a:rPr lang="en-US" sz="2800" dirty="0">
                <a:cs typeface="B Yagut" panose="00000400000000000000" pitchFamily="2" charset="-78"/>
              </a:rPr>
              <a:t>.</a:t>
            </a:r>
            <a:br>
              <a:rPr lang="en-US" sz="2800" dirty="0">
                <a:cs typeface="B Yagut" panose="00000400000000000000" pitchFamily="2" charset="-78"/>
              </a:rPr>
            </a:br>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56657707"/>
      </p:ext>
    </p:extLst>
  </p:cSld>
  <p:clrMapOvr>
    <a:masterClrMapping/>
  </p:clrMapOvr>
  <mc:AlternateContent xmlns:mc="http://schemas.openxmlformats.org/markup-compatibility/2006" xmlns:p14="http://schemas.microsoft.com/office/powerpoint/2010/main">
    <mc:Choice Requires="p14">
      <p:transition spd="slow" p14:dur="2000" advTm="63394"/>
    </mc:Choice>
    <mc:Fallback xmlns="">
      <p:transition spd="slow" advTm="63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style>
          <a:lnRef idx="2">
            <a:schemeClr val="dk1"/>
          </a:lnRef>
          <a:fillRef idx="1">
            <a:schemeClr val="lt1"/>
          </a:fillRef>
          <a:effectRef idx="0">
            <a:schemeClr val="dk1"/>
          </a:effectRef>
          <a:fontRef idx="minor">
            <a:schemeClr val="dk1"/>
          </a:fontRef>
        </p:style>
        <p:txBody>
          <a:bodyPr>
            <a:normAutofit/>
          </a:bodyPr>
          <a:lstStyle/>
          <a:p>
            <a:r>
              <a:rPr lang="fa-IR" sz="4000" dirty="0" smtClean="0">
                <a:cs typeface="B Yagut" panose="00000400000000000000" pitchFamily="2" charset="-78"/>
              </a:rPr>
              <a:t>ادامه</a:t>
            </a:r>
            <a:endParaRPr lang="fa-IR" sz="4000" dirty="0">
              <a:cs typeface="B Yagut" panose="00000400000000000000" pitchFamily="2" charset="-78"/>
            </a:endParaRPr>
          </a:p>
        </p:txBody>
      </p:sp>
      <p:sp>
        <p:nvSpPr>
          <p:cNvPr id="3" name="Content Placeholder 2"/>
          <p:cNvSpPr>
            <a:spLocks noGrp="1"/>
          </p:cNvSpPr>
          <p:nvPr>
            <p:ph idx="1"/>
          </p:nvPr>
        </p:nvSpPr>
        <p:spPr>
          <a:xfrm>
            <a:off x="457200" y="1798637"/>
            <a:ext cx="8229600" cy="4449763"/>
          </a:xfrm>
          <a:solidFill>
            <a:schemeClr val="bg1"/>
          </a:solidFill>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ar-SA" sz="2800" b="1" dirty="0" smtClean="0">
                <a:cs typeface="B Yagut" panose="00000400000000000000" pitchFamily="2" charset="-78"/>
              </a:rPr>
              <a:t>قبل </a:t>
            </a:r>
            <a:r>
              <a:rPr lang="ar-SA" sz="2800" b="1" dirty="0">
                <a:cs typeface="B Yagut" panose="00000400000000000000" pitchFamily="2" charset="-78"/>
              </a:rPr>
              <a:t>از شروع استفاده از کامپیوتر و </a:t>
            </a:r>
            <a:r>
              <a:rPr lang="ar-SA" sz="2800" b="1" dirty="0" smtClean="0">
                <a:cs typeface="B Yagut" panose="00000400000000000000" pitchFamily="2" charset="-78"/>
              </a:rPr>
              <a:t>اینترنت</a:t>
            </a:r>
            <a:r>
              <a:rPr lang="en-US" sz="2800" b="1" dirty="0" smtClean="0">
                <a:cs typeface="B Yagut" panose="00000400000000000000" pitchFamily="2" charset="-78"/>
              </a:rPr>
              <a:t>:</a:t>
            </a:r>
            <a:r>
              <a:rPr lang="en-US" sz="2800" b="1" dirty="0">
                <a:cs typeface="B Yagut" panose="00000400000000000000" pitchFamily="2" charset="-78"/>
              </a:rPr>
              <a:t/>
            </a:r>
            <a:br>
              <a:rPr lang="en-US" sz="2800" b="1" dirty="0">
                <a:cs typeface="B Yagut" panose="00000400000000000000" pitchFamily="2" charset="-78"/>
              </a:rPr>
            </a:br>
            <a:r>
              <a:rPr lang="ar-SA" sz="2800" dirty="0">
                <a:cs typeface="B Yagut" panose="00000400000000000000" pitchFamily="2" charset="-78"/>
              </a:rPr>
              <a:t>در رابطه با اینترنت و خدمات اینترنتی که کودکتان استفاده میکند آموزش ببینید</a:t>
            </a:r>
            <a:r>
              <a:rPr lang="en-US" sz="2800" dirty="0" smtClean="0">
                <a:cs typeface="B Yagut" panose="00000400000000000000" pitchFamily="2" charset="-78"/>
              </a:rPr>
              <a:t>.</a:t>
            </a:r>
            <a:r>
              <a:rPr lang="ar-SA" sz="2800" dirty="0" smtClean="0">
                <a:cs typeface="B Yagut" panose="00000400000000000000" pitchFamily="2" charset="-78"/>
              </a:rPr>
              <a:t>برای </a:t>
            </a:r>
            <a:r>
              <a:rPr lang="ar-SA" sz="2800" dirty="0">
                <a:cs typeface="B Yagut" panose="00000400000000000000" pitchFamily="2" charset="-78"/>
              </a:rPr>
              <a:t>این که </a:t>
            </a:r>
            <a:r>
              <a:rPr lang="ar-SA" sz="2800" dirty="0" smtClean="0">
                <a:cs typeface="B Yagut" panose="00000400000000000000" pitchFamily="2" charset="-78"/>
              </a:rPr>
              <a:t>بدانید </a:t>
            </a:r>
            <a:r>
              <a:rPr lang="ar-SA" sz="2800" dirty="0">
                <a:cs typeface="B Yagut" panose="00000400000000000000" pitchFamily="2" charset="-78"/>
              </a:rPr>
              <a:t>چگو نه </a:t>
            </a:r>
            <a:r>
              <a:rPr lang="ar-SA" sz="2800" dirty="0" smtClean="0">
                <a:cs typeface="B Yagut" panose="00000400000000000000" pitchFamily="2" charset="-78"/>
              </a:rPr>
              <a:t>میتوانید </a:t>
            </a:r>
            <a:r>
              <a:rPr lang="ar-SA" sz="2800" dirty="0">
                <a:cs typeface="B Yagut" panose="00000400000000000000" pitchFamily="2" charset="-78"/>
              </a:rPr>
              <a:t>با </a:t>
            </a:r>
            <a:r>
              <a:rPr lang="ar-SA" sz="2800" dirty="0" smtClean="0">
                <a:cs typeface="B Yagut" panose="00000400000000000000" pitchFamily="2" charset="-78"/>
              </a:rPr>
              <a:t>اینترنت کار</a:t>
            </a:r>
            <a:r>
              <a:rPr lang="en-US" sz="2800" dirty="0" smtClean="0">
                <a:cs typeface="B Yagut" panose="00000400000000000000" pitchFamily="2" charset="-78"/>
              </a:rPr>
              <a:t> </a:t>
            </a:r>
            <a:r>
              <a:rPr lang="ar-SA" sz="2800" dirty="0" smtClean="0">
                <a:cs typeface="B Yagut" panose="00000400000000000000" pitchFamily="2" charset="-78"/>
              </a:rPr>
              <a:t>کنید</a:t>
            </a:r>
            <a:r>
              <a:rPr lang="ar-SA" sz="2800" dirty="0">
                <a:cs typeface="B Yagut" panose="00000400000000000000" pitchFamily="2" charset="-78"/>
              </a:rPr>
              <a:t>، چطور </a:t>
            </a:r>
            <a:r>
              <a:rPr lang="ar-SA" sz="2800" dirty="0" smtClean="0">
                <a:cs typeface="B Yagut" panose="00000400000000000000" pitchFamily="2" charset="-78"/>
              </a:rPr>
              <a:t>میتوانید برروی</a:t>
            </a:r>
            <a:r>
              <a:rPr lang="en-US" sz="2800" dirty="0" smtClean="0">
                <a:cs typeface="B Yagut" panose="00000400000000000000" pitchFamily="2" charset="-78"/>
              </a:rPr>
              <a:t> </a:t>
            </a:r>
            <a:r>
              <a:rPr lang="ar-SA" sz="2800" dirty="0" smtClean="0">
                <a:cs typeface="B Yagut" panose="00000400000000000000" pitchFamily="2" charset="-78"/>
              </a:rPr>
              <a:t>فرزندتان </a:t>
            </a:r>
            <a:r>
              <a:rPr lang="ar-SA" sz="2800" dirty="0">
                <a:cs typeface="B Yagut" panose="00000400000000000000" pitchFamily="2" charset="-78"/>
              </a:rPr>
              <a:t>نظارت داشته باشید و کامپیوتر خانگی خود را برای کنترل بیشتر تنظیم </a:t>
            </a:r>
            <a:r>
              <a:rPr lang="ar-SA" sz="2800" dirty="0" smtClean="0">
                <a:cs typeface="B Yagut" panose="00000400000000000000" pitchFamily="2" charset="-78"/>
              </a:rPr>
              <a:t>کنید،آموزش ببینید</a:t>
            </a:r>
            <a:r>
              <a:rPr lang="ar-SA" sz="2800" dirty="0">
                <a:cs typeface="B Yagut" panose="00000400000000000000" pitchFamily="2" charset="-78"/>
              </a:rPr>
              <a:t>. لازم </a:t>
            </a:r>
            <a:r>
              <a:rPr lang="ar-SA" sz="2800" dirty="0" smtClean="0">
                <a:cs typeface="B Yagut" panose="00000400000000000000" pitchFamily="2" charset="-78"/>
              </a:rPr>
              <a:t>است بدانید که</a:t>
            </a:r>
            <a:r>
              <a:rPr lang="en-US" sz="2800" dirty="0">
                <a:cs typeface="B Yagut" panose="00000400000000000000" pitchFamily="2" charset="-78"/>
              </a:rPr>
              <a:t> </a:t>
            </a:r>
            <a:r>
              <a:rPr lang="ar-SA" sz="2800" dirty="0" smtClean="0">
                <a:cs typeface="B Yagut" panose="00000400000000000000" pitchFamily="2" charset="-78"/>
              </a:rPr>
              <a:t>فرزند </a:t>
            </a:r>
            <a:r>
              <a:rPr lang="ar-SA" sz="2800" dirty="0">
                <a:cs typeface="B Yagut" panose="00000400000000000000" pitchFamily="2" charset="-78"/>
              </a:rPr>
              <a:t>تان در چه </a:t>
            </a:r>
            <a:r>
              <a:rPr lang="ar-SA" sz="2800" dirty="0" smtClean="0">
                <a:cs typeface="B Yagut" panose="00000400000000000000" pitchFamily="2" charset="-78"/>
              </a:rPr>
              <a:t>مکان </a:t>
            </a:r>
            <a:r>
              <a:rPr lang="ar-SA" sz="2800" dirty="0">
                <a:cs typeface="B Yagut" panose="00000400000000000000" pitchFamily="2" charset="-78"/>
              </a:rPr>
              <a:t>های دیگری </a:t>
            </a:r>
            <a:r>
              <a:rPr lang="ar-SA" sz="2800" dirty="0" smtClean="0">
                <a:cs typeface="B Yagut" panose="00000400000000000000" pitchFamily="2" charset="-78"/>
              </a:rPr>
              <a:t>جزخانه</a:t>
            </a:r>
            <a:r>
              <a:rPr lang="ar-SA" sz="2800" dirty="0">
                <a:cs typeface="B Yagut" panose="00000400000000000000" pitchFamily="2" charset="-78"/>
              </a:rPr>
              <a:t>، د ستر سی به کامپیوتر و اینترنت دارد</a:t>
            </a:r>
            <a:r>
              <a:rPr lang="en-US" sz="2800" dirty="0">
                <a:cs typeface="B Yagut" panose="00000400000000000000" pitchFamily="2" charset="-78"/>
              </a:rPr>
              <a:t>.</a:t>
            </a:r>
            <a:br>
              <a:rPr lang="en-US" sz="2800" dirty="0">
                <a:cs typeface="B Yagut" panose="00000400000000000000" pitchFamily="2" charset="-78"/>
              </a:rPr>
            </a:br>
            <a:r>
              <a:rPr lang="ar-SA" sz="2800" dirty="0">
                <a:cs typeface="B Yagut" panose="00000400000000000000" pitchFamily="2" charset="-78"/>
              </a:rPr>
              <a:t>مثلا در </a:t>
            </a:r>
            <a:r>
              <a:rPr lang="ar-SA" sz="2800" dirty="0" smtClean="0">
                <a:cs typeface="B Yagut" panose="00000400000000000000" pitchFamily="2" charset="-78"/>
              </a:rPr>
              <a:t>کتاب </a:t>
            </a:r>
            <a:r>
              <a:rPr lang="ar-SA" sz="2800" dirty="0">
                <a:cs typeface="B Yagut" panose="00000400000000000000" pitchFamily="2" charset="-78"/>
              </a:rPr>
              <a:t>خا نه های عمومی، خا </a:t>
            </a:r>
            <a:r>
              <a:rPr lang="ar-SA" sz="2800" dirty="0" smtClean="0">
                <a:cs typeface="B Yagut" panose="00000400000000000000" pitchFamily="2" charset="-78"/>
              </a:rPr>
              <a:t>نه</a:t>
            </a:r>
            <a:r>
              <a:rPr lang="en-US" sz="2800" dirty="0">
                <a:cs typeface="B Yagut" panose="00000400000000000000" pitchFamily="2" charset="-78"/>
              </a:rPr>
              <a:t> </a:t>
            </a:r>
            <a:r>
              <a:rPr lang="ar-SA" sz="2800" dirty="0" smtClean="0">
                <a:cs typeface="B Yagut" panose="00000400000000000000" pitchFamily="2" charset="-78"/>
              </a:rPr>
              <a:t>دوستانش </a:t>
            </a:r>
            <a:r>
              <a:rPr lang="ar-SA" sz="2800" dirty="0">
                <a:cs typeface="B Yagut" panose="00000400000000000000" pitchFamily="2" charset="-78"/>
              </a:rPr>
              <a:t>و دیگر مکان ها</a:t>
            </a:r>
            <a:r>
              <a:rPr lang="en-US" sz="2800" dirty="0">
                <a:cs typeface="B Yagut" panose="00000400000000000000" pitchFamily="2" charset="-78"/>
              </a:rPr>
              <a:t>.</a:t>
            </a:r>
            <a:br>
              <a:rPr lang="en-US" sz="2800" dirty="0">
                <a:cs typeface="B Yagut" panose="00000400000000000000" pitchFamily="2" charset="-78"/>
              </a:rPr>
            </a:br>
            <a:endParaRPr lang="fa-IR" sz="2800" dirty="0">
              <a:cs typeface="B Yagut" panose="00000400000000000000"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181601"/>
            <a:ext cx="2486025" cy="990600"/>
          </a:xfrm>
          <a:prstGeom prst="rect">
            <a:avLst/>
          </a:prstGeom>
        </p:spPr>
      </p:pic>
    </p:spTree>
    <p:extLst>
      <p:ext uri="{BB962C8B-B14F-4D97-AF65-F5344CB8AC3E}">
        <p14:creationId xmlns:p14="http://schemas.microsoft.com/office/powerpoint/2010/main" val="3529406277"/>
      </p:ext>
    </p:extLst>
  </p:cSld>
  <p:clrMapOvr>
    <a:masterClrMapping/>
  </p:clrMapOvr>
  <mc:AlternateContent xmlns:mc="http://schemas.openxmlformats.org/markup-compatibility/2006" xmlns:p14="http://schemas.microsoft.com/office/powerpoint/2010/main">
    <mc:Choice Requires="p14">
      <p:transition spd="slow" p14:dur="2000" advTm="83124"/>
    </mc:Choice>
    <mc:Fallback xmlns="">
      <p:transition spd="slow" advTm="83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fa-IR" sz="4000" dirty="0" smtClean="0">
                <a:cs typeface="B Yagut" panose="00000400000000000000" pitchFamily="2" charset="-78"/>
              </a:rPr>
              <a:t>ادامه</a:t>
            </a:r>
            <a:endParaRPr lang="fa-IR" sz="4000" dirty="0">
              <a:cs typeface="B Yagut" panose="00000400000000000000" pitchFamily="2" charset="-78"/>
            </a:endParaRPr>
          </a:p>
        </p:txBody>
      </p:sp>
      <p:sp>
        <p:nvSpPr>
          <p:cNvPr id="3" name="Content Placeholder 2"/>
          <p:cNvSpPr>
            <a:spLocks noGrp="1"/>
          </p:cNvSpPr>
          <p:nvPr>
            <p:ph idx="1"/>
          </p:nvPr>
        </p:nvSpPr>
        <p:spPr>
          <a:xfrm>
            <a:off x="457200" y="1600200"/>
            <a:ext cx="8229600" cy="4800600"/>
          </a:xfrm>
          <a:solidFill>
            <a:schemeClr val="bg1"/>
          </a:solidFill>
        </p:spPr>
        <p:style>
          <a:lnRef idx="1">
            <a:schemeClr val="dk1"/>
          </a:lnRef>
          <a:fillRef idx="2">
            <a:schemeClr val="dk1"/>
          </a:fillRef>
          <a:effectRef idx="1">
            <a:schemeClr val="dk1"/>
          </a:effectRef>
          <a:fontRef idx="minor">
            <a:schemeClr val="dk1"/>
          </a:fontRef>
        </p:style>
        <p:txBody>
          <a:bodyPr>
            <a:noAutofit/>
          </a:bodyPr>
          <a:lstStyle/>
          <a:p>
            <a:r>
              <a:rPr lang="ar-SA" sz="2800" b="1" dirty="0">
                <a:cs typeface="B Yagut" panose="00000400000000000000" pitchFamily="2" charset="-78"/>
              </a:rPr>
              <a:t>دریافت راهنمایی از مشاورین خدمات </a:t>
            </a:r>
            <a:r>
              <a:rPr lang="ar-SA" sz="2800" b="1" dirty="0" smtClean="0">
                <a:cs typeface="B Yagut" panose="00000400000000000000" pitchFamily="2" charset="-78"/>
              </a:rPr>
              <a:t>اینترنتی</a:t>
            </a:r>
            <a:endParaRPr lang="fa-IR" sz="2800" b="1" dirty="0">
              <a:cs typeface="B Yagut" panose="00000400000000000000" pitchFamily="2" charset="-78"/>
            </a:endParaRPr>
          </a:p>
          <a:p>
            <a:pPr marL="0" indent="0">
              <a:buNone/>
            </a:pPr>
            <a:r>
              <a:rPr lang="fa-IR" sz="2800" b="1" dirty="0" smtClean="0">
                <a:cs typeface="B Yagut" panose="00000400000000000000" pitchFamily="2" charset="-78"/>
              </a:rPr>
              <a:t> - </a:t>
            </a:r>
            <a:r>
              <a:rPr lang="ar-SA" sz="2800" dirty="0" smtClean="0">
                <a:cs typeface="B Yagut" panose="00000400000000000000" pitchFamily="2" charset="-78"/>
              </a:rPr>
              <a:t>تنظیم </a:t>
            </a:r>
            <a:r>
              <a:rPr lang="ar-SA" sz="2800" dirty="0">
                <a:cs typeface="B Yagut" panose="00000400000000000000" pitchFamily="2" charset="-78"/>
              </a:rPr>
              <a:t>محل </a:t>
            </a:r>
            <a:r>
              <a:rPr lang="ar-SA" sz="2800" dirty="0" smtClean="0">
                <a:cs typeface="B Yagut" panose="00000400000000000000" pitchFamily="2" charset="-78"/>
              </a:rPr>
              <a:t>کامپیوتر:اگرکامپیوتردراتاق </a:t>
            </a:r>
            <a:r>
              <a:rPr lang="ar-SA" sz="2800" dirty="0">
                <a:cs typeface="B Yagut" panose="00000400000000000000" pitchFamily="2" charset="-78"/>
              </a:rPr>
              <a:t>خواب </a:t>
            </a:r>
            <a:r>
              <a:rPr lang="ar-SA" sz="2800" dirty="0" smtClean="0">
                <a:cs typeface="B Yagut" panose="00000400000000000000" pitchFamily="2" charset="-78"/>
              </a:rPr>
              <a:t>است </a:t>
            </a:r>
            <a:r>
              <a:rPr lang="ar-SA" sz="2800" dirty="0">
                <a:cs typeface="B Yagut" panose="00000400000000000000" pitchFamily="2" charset="-78"/>
              </a:rPr>
              <a:t>به </a:t>
            </a:r>
            <a:r>
              <a:rPr lang="ar-SA" sz="2800" dirty="0" smtClean="0">
                <a:cs typeface="B Yagut" panose="00000400000000000000" pitchFamily="2" charset="-78"/>
              </a:rPr>
              <a:t>مکا</a:t>
            </a:r>
            <a:r>
              <a:rPr lang="fa-IR" sz="2800" dirty="0" smtClean="0">
                <a:cs typeface="B Yagut" panose="00000400000000000000" pitchFamily="2" charset="-78"/>
              </a:rPr>
              <a:t>ن </a:t>
            </a:r>
            <a:r>
              <a:rPr lang="ar-SA" sz="2800" dirty="0" smtClean="0">
                <a:cs typeface="B Yagut" panose="00000400000000000000" pitchFamily="2" charset="-78"/>
              </a:rPr>
              <a:t>های</a:t>
            </a:r>
            <a:r>
              <a:rPr lang="fa-IR" sz="2800" dirty="0">
                <a:cs typeface="B Yagut" panose="00000400000000000000" pitchFamily="2" charset="-78"/>
              </a:rPr>
              <a:t> </a:t>
            </a:r>
            <a:r>
              <a:rPr lang="fa-IR" sz="2800" dirty="0" smtClean="0">
                <a:cs typeface="B Yagut" panose="00000400000000000000" pitchFamily="2" charset="-78"/>
              </a:rPr>
              <a:t> </a:t>
            </a:r>
          </a:p>
          <a:p>
            <a:pPr marL="0" indent="0">
              <a:buNone/>
            </a:pPr>
            <a:r>
              <a:rPr lang="fa-IR" sz="2800" dirty="0">
                <a:cs typeface="B Yagut" panose="00000400000000000000" pitchFamily="2" charset="-78"/>
              </a:rPr>
              <a:t> </a:t>
            </a:r>
            <a:r>
              <a:rPr lang="fa-IR" sz="2800" dirty="0" smtClean="0">
                <a:cs typeface="B Yagut" panose="00000400000000000000" pitchFamily="2" charset="-78"/>
              </a:rPr>
              <a:t>  </a:t>
            </a:r>
            <a:r>
              <a:rPr lang="ar-SA" sz="2800" dirty="0" smtClean="0">
                <a:cs typeface="B Yagut" panose="00000400000000000000" pitchFamily="2" charset="-78"/>
              </a:rPr>
              <a:t>عمومی</a:t>
            </a:r>
            <a:r>
              <a:rPr lang="fa-IR" sz="2800" dirty="0" smtClean="0">
                <a:cs typeface="B Yagut" panose="00000400000000000000" pitchFamily="2" charset="-78"/>
              </a:rPr>
              <a:t> </a:t>
            </a:r>
            <a:r>
              <a:rPr lang="ar-SA" sz="2800" dirty="0" smtClean="0">
                <a:cs typeface="B Yagut" panose="00000400000000000000" pitchFamily="2" charset="-78"/>
              </a:rPr>
              <a:t>ترخانه</a:t>
            </a:r>
            <a:r>
              <a:rPr lang="fa-IR" sz="2800" dirty="0" smtClean="0">
                <a:cs typeface="B Yagut" panose="00000400000000000000" pitchFamily="2" charset="-78"/>
              </a:rPr>
              <a:t> </a:t>
            </a:r>
            <a:r>
              <a:rPr lang="ar-SA" sz="2800" dirty="0" smtClean="0">
                <a:cs typeface="B Yagut" panose="00000400000000000000" pitchFamily="2" charset="-78"/>
              </a:rPr>
              <a:t>تغییرمکان </a:t>
            </a:r>
            <a:r>
              <a:rPr lang="ar-SA" sz="2800" dirty="0">
                <a:cs typeface="B Yagut" panose="00000400000000000000" pitchFamily="2" charset="-78"/>
              </a:rPr>
              <a:t>داده </a:t>
            </a:r>
            <a:r>
              <a:rPr lang="ar-SA" sz="2800" dirty="0" smtClean="0">
                <a:cs typeface="B Yagut" panose="00000400000000000000" pitchFamily="2" charset="-78"/>
              </a:rPr>
              <a:t>شود </a:t>
            </a:r>
            <a:r>
              <a:rPr lang="ar-SA" sz="2800" dirty="0">
                <a:cs typeface="B Yagut" panose="00000400000000000000" pitchFamily="2" charset="-78"/>
              </a:rPr>
              <a:t>تا نظارت </a:t>
            </a:r>
            <a:r>
              <a:rPr lang="ar-SA" sz="2800" dirty="0" smtClean="0">
                <a:cs typeface="B Yagut" panose="00000400000000000000" pitchFamily="2" charset="-78"/>
              </a:rPr>
              <a:t>بهتری</a:t>
            </a:r>
            <a:r>
              <a:rPr lang="fa-IR" sz="2800" dirty="0" smtClean="0">
                <a:cs typeface="B Yagut" panose="00000400000000000000" pitchFamily="2" charset="-78"/>
              </a:rPr>
              <a:t> </a:t>
            </a:r>
            <a:r>
              <a:rPr lang="ar-SA" sz="2800" dirty="0" smtClean="0">
                <a:cs typeface="B Yagut" panose="00000400000000000000" pitchFamily="2" charset="-78"/>
              </a:rPr>
              <a:t>فراهم شود</a:t>
            </a:r>
            <a:r>
              <a:rPr lang="ar-SA" sz="2800" dirty="0">
                <a:cs typeface="B Yagut" panose="00000400000000000000" pitchFamily="2" charset="-78"/>
              </a:rPr>
              <a:t>. </a:t>
            </a: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 - </a:t>
            </a:r>
            <a:r>
              <a:rPr lang="ar-SA" sz="2800" dirty="0" smtClean="0">
                <a:cs typeface="B Yagut" panose="00000400000000000000" pitchFamily="2" charset="-78"/>
              </a:rPr>
              <a:t>اگرفرزندتان </a:t>
            </a:r>
            <a:r>
              <a:rPr lang="ar-SA" sz="2800" dirty="0">
                <a:cs typeface="B Yagut" panose="00000400000000000000" pitchFamily="2" charset="-78"/>
              </a:rPr>
              <a:t>از تلفن </a:t>
            </a:r>
            <a:r>
              <a:rPr lang="ar-SA" sz="2800" dirty="0" smtClean="0">
                <a:cs typeface="B Yagut" panose="00000400000000000000" pitchFamily="2" charset="-78"/>
              </a:rPr>
              <a:t>یادیگر وسایلی</a:t>
            </a:r>
            <a:r>
              <a:rPr lang="fa-IR" sz="2800" dirty="0" smtClean="0">
                <a:cs typeface="B Yagut" panose="00000400000000000000" pitchFamily="2" charset="-78"/>
              </a:rPr>
              <a:t> </a:t>
            </a:r>
            <a:r>
              <a:rPr lang="ar-SA" sz="2800" dirty="0" smtClean="0">
                <a:cs typeface="B Yagut" panose="00000400000000000000" pitchFamily="2" charset="-78"/>
              </a:rPr>
              <a:t>استفاده </a:t>
            </a:r>
            <a:r>
              <a:rPr lang="ar-SA" sz="2800" dirty="0">
                <a:cs typeface="B Yagut" panose="00000400000000000000" pitchFamily="2" charset="-78"/>
              </a:rPr>
              <a:t>میکند که </a:t>
            </a:r>
            <a:r>
              <a:rPr lang="ar-SA" sz="2800" dirty="0" smtClean="0">
                <a:cs typeface="B Yagut" panose="00000400000000000000" pitchFamily="2" charset="-78"/>
              </a:rPr>
              <a:t>به</a:t>
            </a:r>
            <a:r>
              <a:rPr lang="fa-IR" sz="2800" dirty="0" smtClean="0">
                <a:cs typeface="B Yagut" panose="00000400000000000000" pitchFamily="2" charset="-78"/>
              </a:rPr>
              <a:t> </a:t>
            </a:r>
            <a:r>
              <a:rPr lang="ar-SA" sz="2800" dirty="0" smtClean="0">
                <a:cs typeface="B Yagut" panose="00000400000000000000" pitchFamily="2" charset="-78"/>
              </a:rPr>
              <a:t>اینترنت </a:t>
            </a:r>
            <a:r>
              <a:rPr lang="fa-IR" sz="2800" dirty="0" smtClean="0">
                <a:cs typeface="B Yagut" panose="00000400000000000000" pitchFamily="2" charset="-78"/>
              </a:rPr>
              <a:t> </a:t>
            </a:r>
          </a:p>
          <a:p>
            <a:pPr marL="0" indent="0">
              <a:buNone/>
            </a:pPr>
            <a:r>
              <a:rPr lang="fa-IR" sz="2800" dirty="0">
                <a:cs typeface="B Yagut" panose="00000400000000000000" pitchFamily="2" charset="-78"/>
              </a:rPr>
              <a:t> </a:t>
            </a:r>
            <a:r>
              <a:rPr lang="fa-IR" sz="2800" dirty="0" smtClean="0">
                <a:cs typeface="B Yagut" panose="00000400000000000000" pitchFamily="2" charset="-78"/>
              </a:rPr>
              <a:t>     </a:t>
            </a:r>
            <a:r>
              <a:rPr lang="ar-SA" sz="2800" dirty="0" smtClean="0">
                <a:cs typeface="B Yagut" panose="00000400000000000000" pitchFamily="2" charset="-78"/>
              </a:rPr>
              <a:t>متصل </a:t>
            </a:r>
            <a:r>
              <a:rPr lang="ar-SA" sz="2800" dirty="0">
                <a:cs typeface="B Yagut" panose="00000400000000000000" pitchFamily="2" charset="-78"/>
              </a:rPr>
              <a:t>است، باید تحت نظارت شما باشد</a:t>
            </a:r>
            <a:r>
              <a:rPr lang="en-US" sz="2800" dirty="0">
                <a:cs typeface="B Yagut" panose="00000400000000000000" pitchFamily="2" charset="-78"/>
              </a:rPr>
              <a:t>.</a:t>
            </a:r>
            <a:br>
              <a:rPr lang="en-US" sz="2800" dirty="0">
                <a:cs typeface="B Yagut" panose="00000400000000000000" pitchFamily="2" charset="-78"/>
              </a:rPr>
            </a:br>
            <a:r>
              <a:rPr lang="fa-IR" sz="2800" dirty="0" smtClean="0">
                <a:cs typeface="B Yagut" panose="00000400000000000000" pitchFamily="2" charset="-78"/>
              </a:rPr>
              <a:t>  - </a:t>
            </a:r>
            <a:r>
              <a:rPr lang="ar-SA" sz="2800" dirty="0" smtClean="0">
                <a:cs typeface="B Yagut" panose="00000400000000000000" pitchFamily="2" charset="-78"/>
              </a:rPr>
              <a:t>اطمینان </a:t>
            </a:r>
            <a:r>
              <a:rPr lang="ar-SA" sz="2800" dirty="0">
                <a:cs typeface="B Yagut" panose="00000400000000000000" pitchFamily="2" charset="-78"/>
              </a:rPr>
              <a:t>از نصب نرم افزار مناسب بر روی کامپیوتر برای تامین </a:t>
            </a:r>
            <a:r>
              <a:rPr lang="fa-IR" sz="2800" dirty="0" smtClean="0">
                <a:cs typeface="B Yagut" panose="00000400000000000000" pitchFamily="2" charset="-78"/>
              </a:rPr>
              <a:t>  </a:t>
            </a:r>
          </a:p>
          <a:p>
            <a:pPr marL="0" indent="0">
              <a:buNone/>
            </a:pPr>
            <a:r>
              <a:rPr lang="fa-IR" sz="2800" dirty="0">
                <a:cs typeface="B Yagut" panose="00000400000000000000" pitchFamily="2" charset="-78"/>
              </a:rPr>
              <a:t> </a:t>
            </a:r>
            <a:r>
              <a:rPr lang="fa-IR" sz="2800" dirty="0" smtClean="0">
                <a:cs typeface="B Yagut" panose="00000400000000000000" pitchFamily="2" charset="-78"/>
              </a:rPr>
              <a:t>    </a:t>
            </a:r>
            <a:r>
              <a:rPr lang="ar-SA" sz="2800" dirty="0" smtClean="0">
                <a:cs typeface="B Yagut" panose="00000400000000000000" pitchFamily="2" charset="-78"/>
              </a:rPr>
              <a:t>امنیت</a:t>
            </a:r>
            <a:r>
              <a:rPr lang="en-US" sz="2800" dirty="0">
                <a:cs typeface="B Yagut" panose="00000400000000000000" pitchFamily="2" charset="-78"/>
              </a:rPr>
              <a:t>.</a:t>
            </a:r>
            <a:br>
              <a:rPr lang="en-US" sz="2800" dirty="0">
                <a:cs typeface="B Yagut" panose="00000400000000000000" pitchFamily="2" charset="-78"/>
              </a:rPr>
            </a:br>
            <a:r>
              <a:rPr lang="fa-IR" sz="2800" dirty="0" smtClean="0">
                <a:cs typeface="B Yagut" panose="00000400000000000000" pitchFamily="2" charset="-78"/>
              </a:rPr>
              <a:t> - </a:t>
            </a:r>
            <a:r>
              <a:rPr lang="ar-SA" sz="2800" dirty="0" smtClean="0">
                <a:cs typeface="B Yagut" panose="00000400000000000000" pitchFamily="2" charset="-78"/>
              </a:rPr>
              <a:t>مرورگر </a:t>
            </a:r>
            <a:r>
              <a:rPr lang="ar-SA" sz="2800" dirty="0">
                <a:cs typeface="B Yagut" panose="00000400000000000000" pitchFamily="2" charset="-78"/>
              </a:rPr>
              <a:t>مناسب برای جستجو در اینترنت</a:t>
            </a:r>
            <a:r>
              <a:rPr lang="en-US" sz="2800" dirty="0">
                <a:cs typeface="B Yagut" panose="00000400000000000000" pitchFamily="2" charset="-78"/>
              </a:rPr>
              <a:t>.</a:t>
            </a:r>
            <a:br>
              <a:rPr lang="en-US" sz="2800" dirty="0">
                <a:cs typeface="B Yagut" panose="00000400000000000000" pitchFamily="2" charset="-78"/>
              </a:rPr>
            </a:br>
            <a:r>
              <a:rPr lang="fa-IR" sz="2800" dirty="0" smtClean="0">
                <a:cs typeface="B Yagut" panose="00000400000000000000" pitchFamily="2" charset="-78"/>
              </a:rPr>
              <a:t> - </a:t>
            </a:r>
            <a:r>
              <a:rPr lang="ar-SA" sz="2800" dirty="0" smtClean="0">
                <a:cs typeface="B Yagut" panose="00000400000000000000" pitchFamily="2" charset="-78"/>
              </a:rPr>
              <a:t>وضع </a:t>
            </a:r>
            <a:r>
              <a:rPr lang="ar-SA" sz="2800" dirty="0">
                <a:cs typeface="B Yagut" panose="00000400000000000000" pitchFamily="2" charset="-78"/>
              </a:rPr>
              <a:t>قوانین برای استفاده </a:t>
            </a:r>
            <a:r>
              <a:rPr lang="ar-SA" sz="2800" dirty="0" smtClean="0">
                <a:cs typeface="B Yagut" panose="00000400000000000000" pitchFamily="2" charset="-78"/>
              </a:rPr>
              <a:t>ازاینترنت </a:t>
            </a:r>
            <a:r>
              <a:rPr lang="ar-SA" sz="2800" dirty="0">
                <a:cs typeface="B Yagut" panose="00000400000000000000" pitchFamily="2" charset="-78"/>
              </a:rPr>
              <a:t>برای کودک </a:t>
            </a:r>
            <a:r>
              <a:rPr lang="ar-SA" sz="2800" dirty="0" smtClean="0">
                <a:cs typeface="B Yagut" panose="00000400000000000000" pitchFamily="2" charset="-78"/>
              </a:rPr>
              <a:t>ونوجوان</a:t>
            </a:r>
            <a:r>
              <a:rPr lang="fa-IR" sz="2800" dirty="0" smtClean="0">
                <a:cs typeface="B Yagut" panose="00000400000000000000" pitchFamily="2" charset="-78"/>
              </a:rPr>
              <a:t> </a:t>
            </a:r>
            <a:r>
              <a:rPr lang="ar-SA" sz="2800" dirty="0" smtClean="0">
                <a:cs typeface="B Yagut" panose="00000400000000000000" pitchFamily="2" charset="-78"/>
              </a:rPr>
              <a:t>هنگام </a:t>
            </a:r>
            <a:r>
              <a:rPr lang="fa-IR" sz="2800" dirty="0" smtClean="0">
                <a:cs typeface="B Yagut" panose="00000400000000000000" pitchFamily="2" charset="-78"/>
              </a:rPr>
              <a:t>  </a:t>
            </a:r>
          </a:p>
          <a:p>
            <a:pPr marL="0" indent="0">
              <a:buNone/>
            </a:pPr>
            <a:r>
              <a:rPr lang="fa-IR" sz="2800" dirty="0">
                <a:cs typeface="B Yagut" panose="00000400000000000000" pitchFamily="2" charset="-78"/>
              </a:rPr>
              <a:t> </a:t>
            </a:r>
            <a:r>
              <a:rPr lang="fa-IR" sz="2800" dirty="0" smtClean="0">
                <a:cs typeface="B Yagut" panose="00000400000000000000" pitchFamily="2" charset="-78"/>
              </a:rPr>
              <a:t>   </a:t>
            </a:r>
            <a:r>
              <a:rPr lang="ar-SA" sz="2800" dirty="0" smtClean="0">
                <a:cs typeface="B Yagut" panose="00000400000000000000" pitchFamily="2" charset="-78"/>
              </a:rPr>
              <a:t>استفاده</a:t>
            </a:r>
            <a:r>
              <a:rPr lang="en-US" sz="2800" b="1" dirty="0">
                <a:cs typeface="B Yagut" panose="00000400000000000000" pitchFamily="2" charset="-78"/>
              </a:rPr>
              <a:t>.</a:t>
            </a:r>
            <a:br>
              <a:rPr lang="en-US" sz="2800" b="1" dirty="0">
                <a:cs typeface="B Yagut" panose="00000400000000000000" pitchFamily="2" charset="-78"/>
              </a:rPr>
            </a:br>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87790590"/>
      </p:ext>
    </p:extLst>
  </p:cSld>
  <p:clrMapOvr>
    <a:masterClrMapping/>
  </p:clrMapOvr>
  <mc:AlternateContent xmlns:mc="http://schemas.openxmlformats.org/markup-compatibility/2006" xmlns:p14="http://schemas.microsoft.com/office/powerpoint/2010/main">
    <mc:Choice Requires="p14">
      <p:transition spd="slow" p14:dur="2000" advTm="186838"/>
    </mc:Choice>
    <mc:Fallback xmlns="">
      <p:transition spd="slow" advTm="186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style>
          <a:lnRef idx="2">
            <a:schemeClr val="dk1"/>
          </a:lnRef>
          <a:fillRef idx="1">
            <a:schemeClr val="lt1"/>
          </a:fillRef>
          <a:effectRef idx="0">
            <a:schemeClr val="dk1"/>
          </a:effectRef>
          <a:fontRef idx="minor">
            <a:schemeClr val="dk1"/>
          </a:fontRef>
        </p:style>
        <p:txBody>
          <a:bodyPr>
            <a:normAutofit fontScale="90000"/>
          </a:bodyPr>
          <a:lstStyle/>
          <a:p>
            <a:r>
              <a:rPr lang="fa-IR" dirty="0" smtClean="0">
                <a:cs typeface="B Yagut" panose="00000400000000000000" pitchFamily="2" charset="-78"/>
              </a:rPr>
              <a:t/>
            </a:r>
            <a:br>
              <a:rPr lang="fa-IR" dirty="0" smtClean="0">
                <a:cs typeface="B Yagut" panose="00000400000000000000" pitchFamily="2" charset="-78"/>
              </a:rPr>
            </a:br>
            <a:r>
              <a:rPr lang="ar-SA" dirty="0" smtClean="0">
                <a:cs typeface="B Yagut" panose="00000400000000000000" pitchFamily="2" charset="-78"/>
              </a:rPr>
              <a:t>وقتی </a:t>
            </a:r>
            <a:r>
              <a:rPr lang="ar-SA" dirty="0">
                <a:cs typeface="B Yagut" panose="00000400000000000000" pitchFamily="2" charset="-78"/>
              </a:rPr>
              <a:t>احساس میشود کودک در معرض </a:t>
            </a:r>
            <a:r>
              <a:rPr lang="ar-SA" dirty="0" smtClean="0">
                <a:cs typeface="B Yagut" panose="00000400000000000000" pitchFamily="2" charset="-78"/>
              </a:rPr>
              <a:t>آسیب</a:t>
            </a:r>
            <a:r>
              <a:rPr lang="fa-IR" dirty="0" smtClean="0">
                <a:cs typeface="B Yagut" panose="00000400000000000000" pitchFamily="2" charset="-78"/>
              </a:rPr>
              <a:t> </a:t>
            </a:r>
            <a:r>
              <a:rPr lang="ar-SA" dirty="0" smtClean="0">
                <a:cs typeface="B Yagut" panose="00000400000000000000" pitchFamily="2" charset="-78"/>
              </a:rPr>
              <a:t>است </a:t>
            </a:r>
            <a:r>
              <a:rPr lang="ar-SA" dirty="0">
                <a:cs typeface="B Yagut" panose="00000400000000000000" pitchFamily="2" charset="-78"/>
              </a:rPr>
              <a:t>چه رفتاری </a:t>
            </a:r>
            <a:r>
              <a:rPr lang="ar-SA" dirty="0" smtClean="0">
                <a:cs typeface="B Yagut" panose="00000400000000000000" pitchFamily="2" charset="-78"/>
              </a:rPr>
              <a:t>داشته</a:t>
            </a:r>
            <a:r>
              <a:rPr lang="fa-IR" dirty="0">
                <a:cs typeface="B Yagut" panose="00000400000000000000" pitchFamily="2" charset="-78"/>
              </a:rPr>
              <a:t> </a:t>
            </a:r>
            <a:r>
              <a:rPr lang="ar-SA" dirty="0" smtClean="0">
                <a:cs typeface="B Yagut" panose="00000400000000000000" pitchFamily="2" charset="-78"/>
              </a:rPr>
              <a:t>باشیم</a:t>
            </a:r>
            <a:r>
              <a:rPr lang="ar-SA" dirty="0">
                <a:cs typeface="B Yagut" panose="00000400000000000000" pitchFamily="2" charset="-78"/>
              </a:rPr>
              <a:t>؟</a:t>
            </a:r>
            <a:r>
              <a:rPr lang="en-US" dirty="0">
                <a:cs typeface="B Yagut" panose="00000400000000000000" pitchFamily="2" charset="-78"/>
              </a:rPr>
              <a:t/>
            </a:r>
            <a:br>
              <a:rPr lang="en-US" dirty="0">
                <a:cs typeface="B Yagut" panose="00000400000000000000" pitchFamily="2" charset="-78"/>
              </a:rPr>
            </a:br>
            <a:endParaRPr lang="fa-IR" dirty="0">
              <a:cs typeface="B Yagut" panose="00000400000000000000" pitchFamily="2" charset="-78"/>
            </a:endParaRPr>
          </a:p>
        </p:txBody>
      </p:sp>
      <p:sp>
        <p:nvSpPr>
          <p:cNvPr id="3" name="Content Placeholder 2"/>
          <p:cNvSpPr>
            <a:spLocks noGrp="1"/>
          </p:cNvSpPr>
          <p:nvPr>
            <p:ph idx="1"/>
          </p:nvPr>
        </p:nvSpPr>
        <p:spPr>
          <a:xfrm>
            <a:off x="457200" y="2057400"/>
            <a:ext cx="8229600" cy="4068763"/>
          </a:xfrm>
          <a:solidFill>
            <a:schemeClr val="bg1"/>
          </a:solidFill>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ar-SA" dirty="0">
                <a:cs typeface="B Yagut" panose="00000400000000000000" pitchFamily="2" charset="-78"/>
              </a:rPr>
              <a:t>مراقب برخورد اول </a:t>
            </a:r>
            <a:r>
              <a:rPr lang="ar-SA" dirty="0" smtClean="0">
                <a:cs typeface="B Yagut" panose="00000400000000000000" pitchFamily="2" charset="-78"/>
              </a:rPr>
              <a:t>باشید</a:t>
            </a:r>
            <a:r>
              <a:rPr lang="en-US" dirty="0" smtClean="0">
                <a:cs typeface="B Yagut" panose="00000400000000000000" pitchFamily="2" charset="-78"/>
              </a:rPr>
              <a:t>.</a:t>
            </a:r>
          </a:p>
          <a:p>
            <a:r>
              <a:rPr lang="ar-SA" dirty="0" smtClean="0">
                <a:cs typeface="B Yagut" panose="00000400000000000000" pitchFamily="2" charset="-78"/>
              </a:rPr>
              <a:t>اشتباهش </a:t>
            </a:r>
            <a:r>
              <a:rPr lang="ar-SA" dirty="0">
                <a:cs typeface="B Yagut" panose="00000400000000000000" pitchFamily="2" charset="-78"/>
              </a:rPr>
              <a:t>را با روش قابل فهم توضیح </a:t>
            </a:r>
            <a:r>
              <a:rPr lang="ar-SA" dirty="0" smtClean="0">
                <a:cs typeface="B Yagut" panose="00000400000000000000" pitchFamily="2" charset="-78"/>
              </a:rPr>
              <a:t>دهید</a:t>
            </a:r>
            <a:r>
              <a:rPr lang="en-US" dirty="0" smtClean="0">
                <a:cs typeface="B Yagut" panose="00000400000000000000" pitchFamily="2" charset="-78"/>
              </a:rPr>
              <a:t>.</a:t>
            </a:r>
            <a:endParaRPr lang="fa-IR" dirty="0" smtClean="0">
              <a:cs typeface="B Yagut" panose="00000400000000000000" pitchFamily="2" charset="-78"/>
            </a:endParaRPr>
          </a:p>
          <a:p>
            <a:r>
              <a:rPr lang="ar-SA" dirty="0" smtClean="0">
                <a:cs typeface="B Yagut" panose="00000400000000000000" pitchFamily="2" charset="-78"/>
              </a:rPr>
              <a:t>از </a:t>
            </a:r>
            <a:r>
              <a:rPr lang="ar-SA" dirty="0">
                <a:cs typeface="B Yagut" panose="00000400000000000000" pitchFamily="2" charset="-78"/>
              </a:rPr>
              <a:t>کودک حمایت </a:t>
            </a:r>
            <a:r>
              <a:rPr lang="ar-SA" dirty="0" smtClean="0">
                <a:cs typeface="B Yagut" panose="00000400000000000000" pitchFamily="2" charset="-78"/>
              </a:rPr>
              <a:t>کنید</a:t>
            </a:r>
            <a:r>
              <a:rPr lang="en-US" dirty="0" smtClean="0">
                <a:cs typeface="B Yagut" panose="00000400000000000000" pitchFamily="2" charset="-78"/>
              </a:rPr>
              <a:t>.</a:t>
            </a:r>
          </a:p>
          <a:p>
            <a:r>
              <a:rPr lang="ar-SA" dirty="0">
                <a:cs typeface="B Yagut" panose="00000400000000000000" pitchFamily="2" charset="-78"/>
              </a:rPr>
              <a:t>شرایط را برای جبران اشتباهش فراهم </a:t>
            </a:r>
            <a:r>
              <a:rPr lang="ar-SA" dirty="0" smtClean="0">
                <a:cs typeface="B Yagut" panose="00000400000000000000" pitchFamily="2" charset="-78"/>
              </a:rPr>
              <a:t>کنید</a:t>
            </a:r>
            <a:r>
              <a:rPr lang="en-US" dirty="0" smtClean="0">
                <a:cs typeface="B Yagut" panose="00000400000000000000" pitchFamily="2" charset="-78"/>
              </a:rPr>
              <a:t>.</a:t>
            </a:r>
          </a:p>
          <a:p>
            <a:r>
              <a:rPr lang="ar-SA" dirty="0">
                <a:cs typeface="B Yagut" panose="00000400000000000000" pitchFamily="2" charset="-78"/>
              </a:rPr>
              <a:t>بیشتر با او صحبت کنید و برایش وقت </a:t>
            </a:r>
            <a:r>
              <a:rPr lang="ar-SA" dirty="0" smtClean="0">
                <a:cs typeface="B Yagut" panose="00000400000000000000" pitchFamily="2" charset="-78"/>
              </a:rPr>
              <a:t>بگذارید</a:t>
            </a:r>
            <a:r>
              <a:rPr lang="en-US" dirty="0" smtClean="0">
                <a:cs typeface="B Yagut" panose="00000400000000000000" pitchFamily="2" charset="-78"/>
              </a:rPr>
              <a:t>.</a:t>
            </a:r>
          </a:p>
          <a:p>
            <a:r>
              <a:rPr lang="ar-SA" dirty="0">
                <a:cs typeface="B Yagut" panose="00000400000000000000" pitchFamily="2" charset="-78"/>
              </a:rPr>
              <a:t>خودتان الگو </a:t>
            </a:r>
            <a:r>
              <a:rPr lang="ar-SA" dirty="0" smtClean="0">
                <a:cs typeface="B Yagut" panose="00000400000000000000" pitchFamily="2" charset="-78"/>
              </a:rPr>
              <a:t>باشید</a:t>
            </a:r>
            <a:r>
              <a:rPr lang="en-US" dirty="0" smtClean="0">
                <a:cs typeface="B Yagut" panose="00000400000000000000" pitchFamily="2" charset="-78"/>
              </a:rPr>
              <a:t>.</a:t>
            </a:r>
          </a:p>
          <a:p>
            <a:r>
              <a:rPr lang="ar-SA" dirty="0" smtClean="0">
                <a:cs typeface="B Yagut" panose="00000400000000000000" pitchFamily="2" charset="-78"/>
              </a:rPr>
              <a:t>در </a:t>
            </a:r>
            <a:r>
              <a:rPr lang="ar-SA" dirty="0">
                <a:cs typeface="B Yagut" panose="00000400000000000000" pitchFamily="2" charset="-78"/>
              </a:rPr>
              <a:t>صورت نیاز به روانشناس یا روانپزشک مراجعه </a:t>
            </a:r>
            <a:r>
              <a:rPr lang="ar-SA" dirty="0" smtClean="0">
                <a:cs typeface="B Yagut" panose="00000400000000000000" pitchFamily="2" charset="-78"/>
              </a:rPr>
              <a:t>کنید</a:t>
            </a:r>
            <a:r>
              <a:rPr lang="en-US" dirty="0" smtClean="0">
                <a:cs typeface="B Yagut" panose="00000400000000000000" pitchFamily="2" charset="-78"/>
              </a:rPr>
              <a:t>.</a:t>
            </a:r>
            <a:r>
              <a:rPr lang="en-US" dirty="0">
                <a:cs typeface="B Yagut" panose="00000400000000000000" pitchFamily="2" charset="-78"/>
              </a:rPr>
              <a:t/>
            </a:r>
            <a:br>
              <a:rPr lang="en-US" dirty="0">
                <a:cs typeface="B Yagut" panose="00000400000000000000" pitchFamily="2" charset="-78"/>
              </a:rPr>
            </a:br>
            <a:endParaRPr lang="fa-IR"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52120809"/>
      </p:ext>
    </p:extLst>
  </p:cSld>
  <p:clrMapOvr>
    <a:masterClrMapping/>
  </p:clrMapOvr>
  <mc:AlternateContent xmlns:mc="http://schemas.openxmlformats.org/markup-compatibility/2006" xmlns:p14="http://schemas.microsoft.com/office/powerpoint/2010/main">
    <mc:Choice Requires="p14">
      <p:transition spd="slow" p14:dur="2000" advTm="150885"/>
    </mc:Choice>
    <mc:Fallback xmlns="">
      <p:transition spd="slow" advTm="150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cs typeface="B Yagut" panose="00000400000000000000" pitchFamily="2" charset="-78"/>
              </a:rPr>
              <a:t/>
            </a:r>
            <a:br>
              <a:rPr lang="en-US" dirty="0" smtClean="0">
                <a:cs typeface="B Yagut" panose="00000400000000000000" pitchFamily="2" charset="-78"/>
              </a:rPr>
            </a:br>
            <a:r>
              <a:rPr lang="ar-SA" dirty="0" smtClean="0">
                <a:cs typeface="B Yagut" panose="00000400000000000000" pitchFamily="2" charset="-78"/>
              </a:rPr>
              <a:t>راهنمای </a:t>
            </a:r>
            <a:r>
              <a:rPr lang="ar-SA" dirty="0">
                <a:cs typeface="B Yagut" panose="00000400000000000000" pitchFamily="2" charset="-78"/>
              </a:rPr>
              <a:t>استفاده از اینترنت و کامپیوتر برای کودکان و نوجوانان</a:t>
            </a:r>
            <a:r>
              <a:rPr lang="en-US" dirty="0">
                <a:cs typeface="B Yagut" panose="00000400000000000000" pitchFamily="2" charset="-78"/>
              </a:rPr>
              <a:t/>
            </a:r>
            <a:br>
              <a:rPr lang="en-US" dirty="0">
                <a:cs typeface="B Yagut" panose="00000400000000000000" pitchFamily="2" charset="-78"/>
              </a:rPr>
            </a:br>
            <a:endParaRPr lang="fa-IR"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fontScale="70000" lnSpcReduction="20000"/>
          </a:bodyPr>
          <a:lstStyle/>
          <a:p>
            <a:endParaRPr lang="en-US" dirty="0" smtClean="0">
              <a:cs typeface="B Yagut" panose="00000400000000000000" pitchFamily="2" charset="-78"/>
            </a:endParaRPr>
          </a:p>
          <a:p>
            <a:r>
              <a:rPr lang="ar-SA" dirty="0" smtClean="0">
                <a:cs typeface="B Yagut" panose="00000400000000000000" pitchFamily="2" charset="-78"/>
              </a:rPr>
              <a:t>قبل </a:t>
            </a:r>
            <a:r>
              <a:rPr lang="ar-SA" dirty="0">
                <a:cs typeface="B Yagut" panose="00000400000000000000" pitchFamily="2" charset="-78"/>
              </a:rPr>
              <a:t>از ارسال اطلاعات به صورت آنلاین به خوبی فکر کنید</a:t>
            </a:r>
            <a:r>
              <a:rPr lang="en-US" dirty="0" smtClean="0">
                <a:cs typeface="B Yagut" panose="00000400000000000000" pitchFamily="2" charset="-78"/>
              </a:rPr>
              <a:t>.</a:t>
            </a:r>
          </a:p>
          <a:p>
            <a:r>
              <a:rPr lang="ar-SA" dirty="0" smtClean="0">
                <a:cs typeface="B Yagut" panose="00000400000000000000" pitchFamily="2" charset="-78"/>
              </a:rPr>
              <a:t>عکس </a:t>
            </a:r>
            <a:r>
              <a:rPr lang="ar-SA" dirty="0">
                <a:cs typeface="B Yagut" panose="00000400000000000000" pitchFamily="2" charset="-78"/>
              </a:rPr>
              <a:t>هایتان را بدون اجازه والدین </a:t>
            </a:r>
            <a:r>
              <a:rPr lang="ar-SA" dirty="0" smtClean="0">
                <a:cs typeface="B Yagut" panose="00000400000000000000" pitchFamily="2" charset="-78"/>
              </a:rPr>
              <a:t>دراینترنت </a:t>
            </a:r>
            <a:r>
              <a:rPr lang="ar-SA" dirty="0">
                <a:cs typeface="B Yagut" panose="00000400000000000000" pitchFamily="2" charset="-78"/>
              </a:rPr>
              <a:t>بارگزاری(آپلود) نکنید</a:t>
            </a:r>
            <a:r>
              <a:rPr lang="en-US" dirty="0" smtClean="0">
                <a:cs typeface="B Yagut" panose="00000400000000000000" pitchFamily="2" charset="-78"/>
              </a:rPr>
              <a:t>. </a:t>
            </a:r>
          </a:p>
          <a:p>
            <a:r>
              <a:rPr lang="ar-SA" dirty="0" smtClean="0">
                <a:cs typeface="B Yagut" panose="00000400000000000000" pitchFamily="2" charset="-78"/>
              </a:rPr>
              <a:t>برای </a:t>
            </a:r>
            <a:r>
              <a:rPr lang="ar-SA" dirty="0">
                <a:cs typeface="B Yagut" panose="00000400000000000000" pitchFamily="2" charset="-78"/>
              </a:rPr>
              <a:t>ملاقات </a:t>
            </a:r>
            <a:r>
              <a:rPr lang="ar-SA" dirty="0" smtClean="0">
                <a:cs typeface="B Yagut" panose="00000400000000000000" pitchFamily="2" charset="-78"/>
              </a:rPr>
              <a:t>حضوری </a:t>
            </a:r>
            <a:r>
              <a:rPr lang="ar-SA" dirty="0">
                <a:cs typeface="B Yagut" panose="00000400000000000000" pitchFamily="2" charset="-78"/>
              </a:rPr>
              <a:t>یا حتی چهره به چهره (آنلاین) از </a:t>
            </a:r>
            <a:r>
              <a:rPr lang="ar-SA" dirty="0" smtClean="0">
                <a:cs typeface="B Yagut" panose="00000400000000000000" pitchFamily="2" charset="-78"/>
              </a:rPr>
              <a:t>کسی</a:t>
            </a:r>
            <a:r>
              <a:rPr lang="en-US" dirty="0" smtClean="0">
                <a:cs typeface="B Yagut" panose="00000400000000000000" pitchFamily="2" charset="-78"/>
              </a:rPr>
              <a:t> </a:t>
            </a:r>
            <a:r>
              <a:rPr lang="ar-SA" dirty="0" smtClean="0">
                <a:cs typeface="B Yagut" panose="00000400000000000000" pitchFamily="2" charset="-78"/>
              </a:rPr>
              <a:t>درخواست</a:t>
            </a:r>
            <a:endParaRPr lang="fa-IR" dirty="0" smtClean="0">
              <a:cs typeface="B Yagut" panose="00000400000000000000" pitchFamily="2" charset="-78"/>
            </a:endParaRPr>
          </a:p>
          <a:p>
            <a:pPr marL="0" indent="0">
              <a:buNone/>
            </a:pPr>
            <a:r>
              <a:rPr lang="fa-IR" dirty="0">
                <a:cs typeface="B Yagut" panose="00000400000000000000" pitchFamily="2" charset="-78"/>
              </a:rPr>
              <a:t> </a:t>
            </a:r>
            <a:r>
              <a:rPr lang="fa-IR" dirty="0" smtClean="0">
                <a:cs typeface="B Yagut" panose="00000400000000000000" pitchFamily="2" charset="-78"/>
              </a:rPr>
              <a:t>  </a:t>
            </a:r>
            <a:r>
              <a:rPr lang="ar-SA" dirty="0" smtClean="0">
                <a:cs typeface="B Yagut" panose="00000400000000000000" pitchFamily="2" charset="-78"/>
              </a:rPr>
              <a:t> </a:t>
            </a:r>
            <a:r>
              <a:rPr lang="ar-SA" dirty="0">
                <a:cs typeface="B Yagut" panose="00000400000000000000" pitchFamily="2" charset="-78"/>
              </a:rPr>
              <a:t>نکنید </a:t>
            </a:r>
            <a:r>
              <a:rPr lang="ar-SA" dirty="0" smtClean="0">
                <a:cs typeface="B Yagut" panose="00000400000000000000" pitchFamily="2" charset="-78"/>
              </a:rPr>
              <a:t>یادرخواست </a:t>
            </a:r>
            <a:r>
              <a:rPr lang="ar-SA" dirty="0">
                <a:cs typeface="B Yagut" panose="00000400000000000000" pitchFamily="2" charset="-78"/>
              </a:rPr>
              <a:t>کسی را قبول </a:t>
            </a:r>
            <a:r>
              <a:rPr lang="ar-SA" dirty="0" smtClean="0">
                <a:cs typeface="B Yagut" panose="00000400000000000000" pitchFamily="2" charset="-78"/>
              </a:rPr>
              <a:t>نکنید،حتی </a:t>
            </a:r>
            <a:r>
              <a:rPr lang="ar-SA" dirty="0">
                <a:cs typeface="B Yagut" panose="00000400000000000000" pitchFamily="2" charset="-78"/>
              </a:rPr>
              <a:t>اگر رابطه ای شکل گرفته باشد</a:t>
            </a:r>
            <a:r>
              <a:rPr lang="en-US" dirty="0" smtClean="0">
                <a:cs typeface="B Yagut" panose="00000400000000000000" pitchFamily="2" charset="-78"/>
              </a:rPr>
              <a:t>.</a:t>
            </a:r>
            <a:endParaRPr lang="en-US" dirty="0">
              <a:cs typeface="B Yagut" panose="00000400000000000000" pitchFamily="2" charset="-78"/>
            </a:endParaRPr>
          </a:p>
          <a:p>
            <a:r>
              <a:rPr lang="ar-SA" dirty="0" smtClean="0">
                <a:cs typeface="B Yagut" panose="00000400000000000000" pitchFamily="2" charset="-78"/>
              </a:rPr>
              <a:t>از </a:t>
            </a:r>
            <a:r>
              <a:rPr lang="ar-SA" dirty="0">
                <a:cs typeface="B Yagut" panose="00000400000000000000" pitchFamily="2" charset="-78"/>
              </a:rPr>
              <a:t>سایتهای نا شناس عکس دانلود نکنید، ممکن ا ست </a:t>
            </a:r>
            <a:r>
              <a:rPr lang="ar-SA" dirty="0" smtClean="0">
                <a:cs typeface="B Yagut" panose="00000400000000000000" pitchFamily="2" charset="-78"/>
              </a:rPr>
              <a:t>روشی </a:t>
            </a:r>
            <a:r>
              <a:rPr lang="ar-SA" dirty="0">
                <a:cs typeface="B Yagut" panose="00000400000000000000" pitchFamily="2" charset="-78"/>
              </a:rPr>
              <a:t>برای انتقال </a:t>
            </a:r>
            <a:r>
              <a:rPr lang="ar-SA" dirty="0" smtClean="0">
                <a:cs typeface="B Yagut" panose="00000400000000000000" pitchFamily="2" charset="-78"/>
              </a:rPr>
              <a:t>تصاویرجنسی </a:t>
            </a:r>
            <a:r>
              <a:rPr lang="ar-SA" dirty="0">
                <a:cs typeface="B Yagut" panose="00000400000000000000" pitchFamily="2" charset="-78"/>
              </a:rPr>
              <a:t>باشد</a:t>
            </a:r>
            <a:r>
              <a:rPr lang="en-US" dirty="0" smtClean="0">
                <a:cs typeface="B Yagut" panose="00000400000000000000" pitchFamily="2" charset="-78"/>
              </a:rPr>
              <a:t>.</a:t>
            </a:r>
            <a:endParaRPr lang="en-US" dirty="0">
              <a:cs typeface="B Yagut" panose="00000400000000000000" pitchFamily="2" charset="-78"/>
            </a:endParaRPr>
          </a:p>
          <a:p>
            <a:r>
              <a:rPr lang="ar-SA" dirty="0" smtClean="0">
                <a:cs typeface="B Yagut" panose="00000400000000000000" pitchFamily="2" charset="-78"/>
              </a:rPr>
              <a:t>اطلاعات </a:t>
            </a:r>
            <a:r>
              <a:rPr lang="ar-SA" dirty="0">
                <a:cs typeface="B Yagut" panose="00000400000000000000" pitchFamily="2" charset="-78"/>
              </a:rPr>
              <a:t>شخصی و مورد شناسایی خود از قبیل نام، شماره تلفن، آدرس یا </a:t>
            </a:r>
            <a:endParaRPr lang="fa-IR" dirty="0" smtClean="0">
              <a:cs typeface="B Yagut" panose="00000400000000000000" pitchFamily="2" charset="-78"/>
            </a:endParaRPr>
          </a:p>
          <a:p>
            <a:pPr marL="0" indent="0">
              <a:buNone/>
            </a:pPr>
            <a:r>
              <a:rPr lang="fa-IR" dirty="0">
                <a:cs typeface="B Yagut" panose="00000400000000000000" pitchFamily="2" charset="-78"/>
              </a:rPr>
              <a:t> </a:t>
            </a:r>
            <a:r>
              <a:rPr lang="fa-IR" dirty="0" smtClean="0">
                <a:cs typeface="B Yagut" panose="00000400000000000000" pitchFamily="2" charset="-78"/>
              </a:rPr>
              <a:t>   </a:t>
            </a:r>
            <a:r>
              <a:rPr lang="ar-SA" dirty="0" smtClean="0">
                <a:cs typeface="B Yagut" panose="00000400000000000000" pitchFamily="2" charset="-78"/>
              </a:rPr>
              <a:t>نام مدرسه</a:t>
            </a:r>
            <a:r>
              <a:rPr lang="en-US" dirty="0">
                <a:cs typeface="B Yagut" panose="00000400000000000000" pitchFamily="2" charset="-78"/>
              </a:rPr>
              <a:t> </a:t>
            </a:r>
            <a:r>
              <a:rPr lang="ar-SA" dirty="0" smtClean="0">
                <a:cs typeface="B Yagut" panose="00000400000000000000" pitchFamily="2" charset="-78"/>
              </a:rPr>
              <a:t>را </a:t>
            </a:r>
            <a:r>
              <a:rPr lang="ar-SA" dirty="0">
                <a:cs typeface="B Yagut" panose="00000400000000000000" pitchFamily="2" charset="-78"/>
              </a:rPr>
              <a:t>در اختیار افراد غریبه قرار ندهید و از والدین خود قبل از </a:t>
            </a:r>
            <a:r>
              <a:rPr lang="fa-IR" dirty="0" smtClean="0">
                <a:cs typeface="B Yagut" panose="00000400000000000000" pitchFamily="2" charset="-78"/>
              </a:rPr>
              <a:t>   </a:t>
            </a:r>
          </a:p>
          <a:p>
            <a:pPr marL="0" indent="0">
              <a:buNone/>
            </a:pPr>
            <a:r>
              <a:rPr lang="fa-IR" dirty="0">
                <a:cs typeface="B Yagut" panose="00000400000000000000" pitchFamily="2" charset="-78"/>
              </a:rPr>
              <a:t> </a:t>
            </a:r>
            <a:r>
              <a:rPr lang="fa-IR" dirty="0" smtClean="0">
                <a:cs typeface="B Yagut" panose="00000400000000000000" pitchFamily="2" charset="-78"/>
              </a:rPr>
              <a:t>   </a:t>
            </a:r>
            <a:r>
              <a:rPr lang="ar-SA" dirty="0" smtClean="0">
                <a:cs typeface="B Yagut" panose="00000400000000000000" pitchFamily="2" charset="-78"/>
              </a:rPr>
              <a:t>دادن </a:t>
            </a:r>
            <a:r>
              <a:rPr lang="ar-SA" dirty="0">
                <a:cs typeface="B Yagut" panose="00000400000000000000" pitchFamily="2" charset="-78"/>
              </a:rPr>
              <a:t>هر گونه مشخصات </a:t>
            </a:r>
            <a:r>
              <a:rPr lang="ar-SA" dirty="0" smtClean="0">
                <a:cs typeface="B Yagut" panose="00000400000000000000" pitchFamily="2" charset="-78"/>
              </a:rPr>
              <a:t>به</a:t>
            </a:r>
            <a:r>
              <a:rPr lang="en-US" dirty="0">
                <a:cs typeface="B Yagut" panose="00000400000000000000" pitchFamily="2" charset="-78"/>
              </a:rPr>
              <a:t> </a:t>
            </a:r>
            <a:r>
              <a:rPr lang="ar-SA" dirty="0" smtClean="0">
                <a:cs typeface="B Yagut" panose="00000400000000000000" pitchFamily="2" charset="-78"/>
              </a:rPr>
              <a:t>افراد درفضای </a:t>
            </a:r>
            <a:r>
              <a:rPr lang="ar-SA" dirty="0">
                <a:cs typeface="B Yagut" panose="00000400000000000000" pitchFamily="2" charset="-78"/>
              </a:rPr>
              <a:t>مجازی </a:t>
            </a:r>
            <a:r>
              <a:rPr lang="ar-SA" dirty="0" smtClean="0">
                <a:cs typeface="B Yagut" panose="00000400000000000000" pitchFamily="2" charset="-78"/>
              </a:rPr>
              <a:t>راهنمایی</a:t>
            </a:r>
            <a:r>
              <a:rPr lang="en-US" dirty="0" smtClean="0">
                <a:cs typeface="B Yagut" panose="00000400000000000000" pitchFamily="2" charset="-78"/>
              </a:rPr>
              <a:t> </a:t>
            </a:r>
            <a:r>
              <a:rPr lang="ar-SA" dirty="0" smtClean="0">
                <a:cs typeface="B Yagut" panose="00000400000000000000" pitchFamily="2" charset="-78"/>
              </a:rPr>
              <a:t>بخواهید</a:t>
            </a:r>
            <a:r>
              <a:rPr lang="en-US" dirty="0">
                <a:cs typeface="B Yagut" panose="00000400000000000000" pitchFamily="2" charset="-78"/>
              </a:rPr>
              <a:t>.</a:t>
            </a:r>
            <a:br>
              <a:rPr lang="en-US" dirty="0">
                <a:cs typeface="B Yagut" panose="00000400000000000000" pitchFamily="2" charset="-78"/>
              </a:rPr>
            </a:br>
            <a:endParaRPr lang="fa-IR" dirty="0">
              <a:cs typeface="B Yagut" panose="00000400000000000000"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33469604"/>
      </p:ext>
    </p:extLst>
  </p:cSld>
  <p:clrMapOvr>
    <a:masterClrMapping/>
  </p:clrMapOvr>
  <mc:AlternateContent xmlns:mc="http://schemas.openxmlformats.org/markup-compatibility/2006" xmlns:p14="http://schemas.microsoft.com/office/powerpoint/2010/main">
    <mc:Choice Requires="p14">
      <p:transition spd="slow" p14:dur="2000" advTm="62664"/>
    </mc:Choice>
    <mc:Fallback xmlns="">
      <p:transition spd="slow" advTm="62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a-IR" dirty="0" smtClean="0"/>
              <a:t>ادامه</a:t>
            </a:r>
            <a:endParaRPr lang="fa-IR" dirty="0"/>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fontScale="92500" lnSpcReduction="10000"/>
          </a:bodyPr>
          <a:lstStyle/>
          <a:p>
            <a:endParaRPr lang="fa-IR" sz="2400" dirty="0" smtClean="0">
              <a:cs typeface="B Yagut" panose="00000400000000000000" pitchFamily="2" charset="-78"/>
            </a:endParaRPr>
          </a:p>
          <a:p>
            <a:r>
              <a:rPr lang="ar-SA" sz="2800" dirty="0" smtClean="0">
                <a:cs typeface="B Yagut" panose="00000400000000000000" pitchFamily="2" charset="-78"/>
              </a:rPr>
              <a:t>مراقب کسانی </a:t>
            </a:r>
            <a:r>
              <a:rPr lang="ar-SA" sz="2800" dirty="0">
                <a:cs typeface="B Yagut" panose="00000400000000000000" pitchFamily="2" charset="-78"/>
              </a:rPr>
              <a:t>که در </a:t>
            </a:r>
            <a:r>
              <a:rPr lang="ar-SA" sz="2800" dirty="0" smtClean="0">
                <a:cs typeface="B Yagut" panose="00000400000000000000" pitchFamily="2" charset="-78"/>
              </a:rPr>
              <a:t>فضای </a:t>
            </a:r>
            <a:r>
              <a:rPr lang="ar-SA" sz="2800" dirty="0">
                <a:cs typeface="B Yagut" panose="00000400000000000000" pitchFamily="2" charset="-78"/>
              </a:rPr>
              <a:t>مجازی به آن ها اعتماد میکنید </a:t>
            </a:r>
            <a:r>
              <a:rPr lang="ar-SA" sz="2800" dirty="0" smtClean="0">
                <a:cs typeface="B Yagut" panose="00000400000000000000" pitchFamily="2" charset="-78"/>
              </a:rPr>
              <a:t>باشید</a:t>
            </a:r>
            <a:r>
              <a:rPr lang="ar-SA" sz="2800" dirty="0">
                <a:cs typeface="B Yagut" panose="00000400000000000000" pitchFamily="2" charset="-78"/>
              </a:rPr>
              <a:t>. پیدا </a:t>
            </a:r>
            <a:r>
              <a:rPr lang="ar-SA" sz="2800" dirty="0" smtClean="0">
                <a:cs typeface="B Yagut" panose="00000400000000000000" pitchFamily="2" charset="-78"/>
              </a:rPr>
              <a:t>کردن</a:t>
            </a:r>
            <a:r>
              <a:rPr lang="fa-IR" sz="2800" dirty="0" smtClean="0">
                <a:cs typeface="B Yagut" panose="00000400000000000000" pitchFamily="2" charset="-78"/>
              </a:rPr>
              <a:t> </a:t>
            </a:r>
            <a:r>
              <a:rPr lang="ar-SA" sz="2800" dirty="0" smtClean="0">
                <a:cs typeface="B Yagut" panose="00000400000000000000" pitchFamily="2" charset="-78"/>
              </a:rPr>
              <a:t>دوست</a:t>
            </a:r>
            <a:r>
              <a:rPr lang="fa-IR" sz="2800" dirty="0" smtClean="0">
                <a:cs typeface="B Yagut" panose="00000400000000000000" pitchFamily="2" charset="-78"/>
              </a:rPr>
              <a:t>ان</a:t>
            </a:r>
            <a:r>
              <a:rPr lang="en-US" sz="2800" dirty="0" smtClean="0">
                <a:cs typeface="B Yagut" panose="00000400000000000000" pitchFamily="2" charset="-78"/>
              </a:rPr>
              <a:t> </a:t>
            </a:r>
            <a:r>
              <a:rPr lang="ar-SA" sz="2800" dirty="0" smtClean="0">
                <a:cs typeface="B Yagut" panose="00000400000000000000" pitchFamily="2" charset="-78"/>
              </a:rPr>
              <a:t>جدید </a:t>
            </a:r>
            <a:r>
              <a:rPr lang="ar-SA" sz="2800" dirty="0">
                <a:cs typeface="B Yagut" panose="00000400000000000000" pitchFamily="2" charset="-78"/>
              </a:rPr>
              <a:t>میتواند مفرح </a:t>
            </a:r>
            <a:r>
              <a:rPr lang="ar-SA" sz="2800" dirty="0" smtClean="0">
                <a:cs typeface="B Yagut" panose="00000400000000000000" pitchFamily="2" charset="-78"/>
              </a:rPr>
              <a:t>باشد </a:t>
            </a:r>
            <a:r>
              <a:rPr lang="ar-SA" sz="2800" dirty="0">
                <a:cs typeface="B Yagut" panose="00000400000000000000" pitchFamily="2" charset="-78"/>
              </a:rPr>
              <a:t>ولی ممکن </a:t>
            </a:r>
            <a:r>
              <a:rPr lang="ar-SA" sz="2800" dirty="0" smtClean="0">
                <a:cs typeface="B Yagut" panose="00000400000000000000" pitchFamily="2" charset="-78"/>
              </a:rPr>
              <a:t>است </a:t>
            </a:r>
            <a:r>
              <a:rPr lang="ar-SA" sz="2800" dirty="0">
                <a:cs typeface="B Yagut" panose="00000400000000000000" pitchFamily="2" charset="-78"/>
              </a:rPr>
              <a:t>آن ها واقعا </a:t>
            </a:r>
            <a:r>
              <a:rPr lang="ar-SA" sz="2800" dirty="0" smtClean="0">
                <a:cs typeface="B Yagut" panose="00000400000000000000" pitchFamily="2" charset="-78"/>
              </a:rPr>
              <a:t>کسانی </a:t>
            </a:r>
            <a:r>
              <a:rPr lang="ar-SA" sz="2800" dirty="0">
                <a:cs typeface="B Yagut" panose="00000400000000000000" pitchFamily="2" charset="-78"/>
              </a:rPr>
              <a:t>که </a:t>
            </a:r>
            <a:r>
              <a:rPr lang="ar-SA" sz="2800" dirty="0" smtClean="0">
                <a:cs typeface="B Yagut" panose="00000400000000000000" pitchFamily="2" charset="-78"/>
              </a:rPr>
              <a:t>ادعا</a:t>
            </a:r>
            <a:r>
              <a:rPr lang="fa-IR" sz="2800" dirty="0">
                <a:cs typeface="B Yagut" panose="00000400000000000000" pitchFamily="2" charset="-78"/>
              </a:rPr>
              <a:t> </a:t>
            </a:r>
            <a:r>
              <a:rPr lang="ar-SA" sz="2800" dirty="0" smtClean="0">
                <a:cs typeface="B Yagut" panose="00000400000000000000" pitchFamily="2" charset="-78"/>
              </a:rPr>
              <a:t>میکنند </a:t>
            </a:r>
            <a:r>
              <a:rPr lang="ar-SA" sz="2800" dirty="0">
                <a:cs typeface="B Yagut" panose="00000400000000000000" pitchFamily="2" charset="-78"/>
              </a:rPr>
              <a:t>نباشند</a:t>
            </a:r>
            <a:r>
              <a:rPr lang="en-US" sz="2800" dirty="0">
                <a:cs typeface="B Yagut" panose="00000400000000000000" pitchFamily="2" charset="-78"/>
              </a:rPr>
              <a:t>.</a:t>
            </a:r>
            <a:br>
              <a:rPr lang="en-US" sz="2800" dirty="0">
                <a:cs typeface="B Yagut" panose="00000400000000000000" pitchFamily="2" charset="-78"/>
              </a:rPr>
            </a:br>
            <a:endParaRPr lang="en-US" sz="2800" dirty="0" smtClean="0">
              <a:cs typeface="B Yagut" panose="00000400000000000000" pitchFamily="2" charset="-78"/>
            </a:endParaRPr>
          </a:p>
          <a:p>
            <a:r>
              <a:rPr lang="ar-SA" sz="2800" dirty="0" smtClean="0">
                <a:cs typeface="B Yagut" panose="00000400000000000000" pitchFamily="2" charset="-78"/>
              </a:rPr>
              <a:t>پسورد </a:t>
            </a:r>
            <a:r>
              <a:rPr lang="ar-SA" sz="2800" dirty="0">
                <a:cs typeface="B Yagut" panose="00000400000000000000" pitchFamily="2" charset="-78"/>
              </a:rPr>
              <a:t>خود را به کسی (غیر از والدین یا مراقب اصلی خود) نگویید</a:t>
            </a:r>
            <a:r>
              <a:rPr lang="en-US" sz="2800" dirty="0" smtClean="0">
                <a:cs typeface="B Yagut" panose="00000400000000000000" pitchFamily="2" charset="-78"/>
              </a:rPr>
              <a:t>.</a:t>
            </a:r>
          </a:p>
          <a:p>
            <a:r>
              <a:rPr lang="ar-SA" sz="2800" dirty="0" smtClean="0">
                <a:cs typeface="B Yagut" panose="00000400000000000000" pitchFamily="2" charset="-78"/>
              </a:rPr>
              <a:t>پروفایل </a:t>
            </a:r>
            <a:r>
              <a:rPr lang="ar-SA" sz="2800" dirty="0">
                <a:cs typeface="B Yagut" panose="00000400000000000000" pitchFamily="2" charset="-78"/>
              </a:rPr>
              <a:t>خود را به صورت خصوصی نگه دارید تا </a:t>
            </a:r>
            <a:r>
              <a:rPr lang="ar-SA" sz="2800" dirty="0" smtClean="0">
                <a:cs typeface="B Yagut" panose="00000400000000000000" pitchFamily="2" charset="-78"/>
              </a:rPr>
              <a:t>اطلاعات</a:t>
            </a:r>
            <a:r>
              <a:rPr lang="fa-IR" sz="2800" dirty="0" smtClean="0">
                <a:cs typeface="B Yagut" panose="00000400000000000000" pitchFamily="2" charset="-78"/>
              </a:rPr>
              <a:t> </a:t>
            </a:r>
            <a:r>
              <a:rPr lang="ar-SA" sz="2800" dirty="0" smtClean="0">
                <a:cs typeface="B Yagut" panose="00000400000000000000" pitchFamily="2" charset="-78"/>
              </a:rPr>
              <a:t>شخصی </a:t>
            </a:r>
            <a:r>
              <a:rPr lang="ar-SA" sz="2800" dirty="0">
                <a:cs typeface="B Yagut" panose="00000400000000000000" pitchFamily="2" charset="-78"/>
              </a:rPr>
              <a:t>شما محفوظ بماند</a:t>
            </a:r>
            <a:r>
              <a:rPr lang="en-US" sz="2800" dirty="0">
                <a:cs typeface="B Yagut" panose="00000400000000000000" pitchFamily="2" charset="-78"/>
              </a:rPr>
              <a:t>.</a:t>
            </a:r>
            <a:br>
              <a:rPr lang="en-US" sz="2800" dirty="0">
                <a:cs typeface="B Yagut" panose="00000400000000000000" pitchFamily="2" charset="-78"/>
              </a:rPr>
            </a:br>
            <a:endParaRPr lang="en-US" sz="2800" dirty="0" smtClean="0">
              <a:cs typeface="B Yagut" panose="00000400000000000000" pitchFamily="2" charset="-78"/>
            </a:endParaRPr>
          </a:p>
          <a:p>
            <a:r>
              <a:rPr lang="ar-SA" sz="2800" dirty="0" smtClean="0">
                <a:cs typeface="B Yagut" panose="00000400000000000000" pitchFamily="2" charset="-78"/>
              </a:rPr>
              <a:t>اگر کس</a:t>
            </a:r>
            <a:r>
              <a:rPr lang="fa-IR" sz="2800" dirty="0" smtClean="0">
                <a:cs typeface="B Yagut" panose="00000400000000000000" pitchFamily="2" charset="-78"/>
              </a:rPr>
              <a:t>ی </a:t>
            </a:r>
            <a:r>
              <a:rPr lang="ar-SA" sz="2800" dirty="0" smtClean="0">
                <a:cs typeface="B Yagut" panose="00000400000000000000" pitchFamily="2" charset="-78"/>
              </a:rPr>
              <a:t>در </a:t>
            </a:r>
            <a:r>
              <a:rPr lang="ar-SA" sz="2800" dirty="0">
                <a:cs typeface="B Yagut" panose="00000400000000000000" pitchFamily="2" charset="-78"/>
              </a:rPr>
              <a:t>چت روم حرفهای </a:t>
            </a:r>
            <a:r>
              <a:rPr lang="ar-SA" sz="2800" dirty="0" smtClean="0">
                <a:cs typeface="B Yagut" panose="00000400000000000000" pitchFamily="2" charset="-78"/>
              </a:rPr>
              <a:t>نامنا</a:t>
            </a:r>
            <a:r>
              <a:rPr lang="fa-IR" sz="2800" dirty="0" smtClean="0">
                <a:cs typeface="B Yagut" panose="00000400000000000000" pitchFamily="2" charset="-78"/>
              </a:rPr>
              <a:t>س</a:t>
            </a:r>
            <a:r>
              <a:rPr lang="ar-SA" sz="2800" dirty="0" smtClean="0">
                <a:cs typeface="B Yagut" panose="00000400000000000000" pitchFamily="2" charset="-78"/>
              </a:rPr>
              <a:t>بی </a:t>
            </a:r>
            <a:r>
              <a:rPr lang="ar-SA" sz="2800" dirty="0">
                <a:cs typeface="B Yagut" panose="00000400000000000000" pitchFamily="2" charset="-78"/>
              </a:rPr>
              <a:t>میزند یا حس خوبی به او ندارید، چت </a:t>
            </a:r>
            <a:r>
              <a:rPr lang="ar-SA" sz="2800" dirty="0" smtClean="0">
                <a:cs typeface="B Yagut" panose="00000400000000000000" pitchFamily="2" charset="-78"/>
              </a:rPr>
              <a:t>راترک </a:t>
            </a:r>
            <a:r>
              <a:rPr lang="ar-SA" sz="2800" dirty="0">
                <a:cs typeface="B Yagut" panose="00000400000000000000" pitchFamily="2" charset="-78"/>
              </a:rPr>
              <a:t>کرده </a:t>
            </a:r>
            <a:r>
              <a:rPr lang="fa-IR" sz="2800" dirty="0" smtClean="0">
                <a:cs typeface="B Yagut" panose="00000400000000000000" pitchFamily="2" charset="-78"/>
              </a:rPr>
              <a:t> </a:t>
            </a:r>
            <a:r>
              <a:rPr lang="ar-SA" sz="2800" dirty="0" smtClean="0">
                <a:cs typeface="B Yagut" panose="00000400000000000000" pitchFamily="2" charset="-78"/>
              </a:rPr>
              <a:t>و </a:t>
            </a:r>
            <a:r>
              <a:rPr lang="ar-SA" sz="2800" dirty="0">
                <a:cs typeface="B Yagut" panose="00000400000000000000" pitchFamily="2" charset="-78"/>
              </a:rPr>
              <a:t>پاسخ ندهید</a:t>
            </a:r>
            <a:r>
              <a:rPr lang="en-US" sz="2800" dirty="0" smtClean="0">
                <a:cs typeface="B Yagut" panose="00000400000000000000" pitchFamily="2" charset="-78"/>
              </a:rPr>
              <a:t>.</a:t>
            </a:r>
            <a:r>
              <a:rPr lang="fa-IR" sz="2800" dirty="0" smtClean="0">
                <a:cs typeface="B Yagut" panose="00000400000000000000" pitchFamily="2" charset="-78"/>
              </a:rPr>
              <a:t> </a:t>
            </a:r>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88625826"/>
      </p:ext>
    </p:extLst>
  </p:cSld>
  <p:clrMapOvr>
    <a:masterClrMapping/>
  </p:clrMapOvr>
  <mc:AlternateContent xmlns:mc="http://schemas.openxmlformats.org/markup-compatibility/2006" xmlns:p14="http://schemas.microsoft.com/office/powerpoint/2010/main">
    <mc:Choice Requires="p14">
      <p:transition spd="slow" p14:dur="2000" advTm="44621"/>
    </mc:Choice>
    <mc:Fallback xmlns="">
      <p:transition spd="slow" advTm="44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normAutofit/>
          </a:bodyPr>
          <a:lstStyle/>
          <a:p>
            <a:pPr rtl="1"/>
            <a:r>
              <a:rPr lang="fa-IR" sz="4000" b="1" dirty="0" smtClean="0">
                <a:cs typeface="B Yagut" panose="00000400000000000000" pitchFamily="2" charset="-78"/>
              </a:rPr>
              <a:t>خلاصه مطالب و نتیجه گیری</a:t>
            </a:r>
            <a:endParaRPr lang="en-US" sz="4000" b="1" dirty="0">
              <a:cs typeface="B Yagut" panose="00000400000000000000" pitchFamily="2" charset="-78"/>
            </a:endParaRPr>
          </a:p>
        </p:txBody>
      </p:sp>
      <p:sp>
        <p:nvSpPr>
          <p:cNvPr id="8" name="Content Placeholder 7"/>
          <p:cNvSpPr>
            <a:spLocks noGrp="1"/>
          </p:cNvSpPr>
          <p:nvPr>
            <p:ph idx="1"/>
          </p:nvPr>
        </p:nvSpPr>
        <p:spPr>
          <a:xfrm>
            <a:off x="457200" y="15240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a-IR" sz="2000" dirty="0" smtClean="0">
                <a:cs typeface="B Yagut" panose="00000400000000000000" pitchFamily="2" charset="-78"/>
              </a:rPr>
              <a:t>  گفتیم که فضای مجازی شامل زیرساخت های فیزیکی وابزارارتباط  راه دور و شبکه های اینترانت واینترنت است.درخصوص اعتیاد به اینترنت وراههای جلوگیری ازاعتیاد به اینترنت </a:t>
            </a:r>
          </a:p>
          <a:p>
            <a:pPr marL="0" indent="0">
              <a:buNone/>
            </a:pPr>
            <a:r>
              <a:rPr lang="fa-IR" sz="2000" dirty="0" smtClean="0">
                <a:cs typeface="B Yagut" panose="00000400000000000000" pitchFamily="2" charset="-78"/>
              </a:rPr>
              <a:t>صحبت کردیم و گفتیم که کودکان ونوجوانان گروه خاص مورد بحث ما هستند.گفتیم که از </a:t>
            </a:r>
          </a:p>
          <a:p>
            <a:pPr marL="0" indent="0">
              <a:buNone/>
            </a:pPr>
            <a:r>
              <a:rPr lang="fa-IR" sz="2000" dirty="0" smtClean="0">
                <a:cs typeface="B Yagut" panose="00000400000000000000" pitchFamily="2" charset="-78"/>
              </a:rPr>
              <a:t>چه سنی به فرزندانمان اجاز دهیم که از اینترنت وکامپیوتراستفاده کنند.از نحوه برخورد با فرزندانمان درزمانی که در معرض آسیب قرار می گیرند بحث کردیم ودرآخر درخصوص راهنمای استفاده از اینترنت وکامپیوتر برای کودکان ونوجوانان گفتیم . </a:t>
            </a:r>
          </a:p>
          <a:p>
            <a:pPr marL="0" indent="0">
              <a:buNone/>
            </a:pPr>
            <a:r>
              <a:rPr lang="fa-IR" b="1" dirty="0" smtClean="0">
                <a:cs typeface="B Yagut" panose="00000400000000000000" pitchFamily="2" charset="-78"/>
              </a:rPr>
              <a:t>نتیجه:</a:t>
            </a:r>
            <a:r>
              <a:rPr lang="fa-IR" sz="2000" dirty="0" smtClean="0">
                <a:cs typeface="B Yagut" panose="00000400000000000000" pitchFamily="2" charset="-78"/>
              </a:rPr>
              <a:t>فضای مجازی برای کودکان ونوجوانان همان قدر که می تواند خطرناک باشد می تواند مفید  هم باشد .به شرط اینکه با نظارت ومدیریت والدین همرا ه باشد وبرای استفاده از آن قوانین ومقرراتی وضع گردد.</a:t>
            </a:r>
            <a:endParaRPr lang="fa-IR" dirty="0" smtClean="0">
              <a:cs typeface="B Yagut"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343401"/>
            <a:ext cx="4495800" cy="1600200"/>
          </a:xfrm>
          <a:prstGeom prst="rect">
            <a:avLst/>
          </a:prstGeom>
        </p:spPr>
      </p:pic>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68881"/>
    </mc:Choice>
    <mc:Fallback xmlns="">
      <p:transition spd="slow" advTm="68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rtl="1"/>
            <a:r>
              <a:rPr lang="fa-IR" sz="4000" b="1" dirty="0" smtClean="0">
                <a:cs typeface="B Yagut" panose="00000400000000000000" pitchFamily="2" charset="-78"/>
              </a:rPr>
              <a:t>پرسش و تمرین</a:t>
            </a:r>
            <a:endParaRPr lang="en-US" sz="4000"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sz="2800" dirty="0" smtClean="0">
                <a:cs typeface="B Yagut" panose="00000400000000000000" pitchFamily="2" charset="-78"/>
              </a:rPr>
              <a:t>1-اعتیاد به اینترنت را شرح دهید؟</a:t>
            </a:r>
          </a:p>
          <a:p>
            <a:pPr marL="0" indent="0" algn="r" rtl="1">
              <a:buNone/>
            </a:pPr>
            <a:r>
              <a:rPr lang="fa-IR" sz="2800" dirty="0" smtClean="0">
                <a:cs typeface="B Yagut" panose="00000400000000000000" pitchFamily="2" charset="-78"/>
              </a:rPr>
              <a:t>2- چگونه ازاعتیاد به اینترنت وکامپیوترجلوگیری کنیم؟</a:t>
            </a:r>
          </a:p>
          <a:p>
            <a:pPr marL="0" indent="0" algn="r" rtl="1">
              <a:buNone/>
            </a:pPr>
            <a:r>
              <a:rPr lang="fa-IR" sz="2800" dirty="0" smtClean="0">
                <a:cs typeface="B Yagut" panose="00000400000000000000" pitchFamily="2" charset="-78"/>
              </a:rPr>
              <a:t>3- چند نکته از راهنمای استفاده از اینترنت و کامپیوتربرای والدین راذکر کنید؟</a:t>
            </a:r>
          </a:p>
          <a:p>
            <a:pPr marL="0" indent="0" algn="r" rtl="1">
              <a:buNone/>
            </a:pPr>
            <a:r>
              <a:rPr lang="fa-IR" sz="2800" dirty="0" smtClean="0">
                <a:cs typeface="B Yagut" panose="00000400000000000000" pitchFamily="2" charset="-78"/>
              </a:rPr>
              <a:t>عملی : </a:t>
            </a:r>
          </a:p>
          <a:p>
            <a:pPr marL="0" indent="0" algn="r" rtl="1">
              <a:buNone/>
            </a:pPr>
            <a:r>
              <a:rPr lang="fa-IR" sz="2800" dirty="0" smtClean="0">
                <a:cs typeface="B Yagut" panose="00000400000000000000" pitchFamily="2" charset="-78"/>
              </a:rPr>
              <a:t>4- درجعیت تحت پوشش مطالعه ای درخصوص خطرات اینترنت وکامپیوتر انجام دهید ونتیجه را درکلاس برای همکلاسی ها بگویید؟</a:t>
            </a:r>
            <a:endParaRPr lang="en-US" sz="2800" dirty="0">
              <a:cs typeface="B Yagut" panose="00000400000000000000" pitchFamily="2" charset="-78"/>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84942892"/>
      </p:ext>
    </p:extLst>
  </p:cSld>
  <p:clrMapOvr>
    <a:masterClrMapping/>
  </p:clrMapOvr>
  <mc:AlternateContent xmlns:mc="http://schemas.openxmlformats.org/markup-compatibility/2006" xmlns:p14="http://schemas.microsoft.com/office/powerpoint/2010/main">
    <mc:Choice Requires="p14">
      <p:transition spd="slow" p14:dur="2000" advTm="80954"/>
    </mc:Choice>
    <mc:Fallback xmlns="">
      <p:transition spd="slow" advTm="80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rtl="1"/>
            <a:r>
              <a:rPr lang="fa-IR" b="1" dirty="0" smtClean="0">
                <a:cs typeface="B Yagut" panose="00000400000000000000" pitchFamily="2" charset="-78"/>
              </a:rPr>
              <a:t>فهرست منابع</a:t>
            </a:r>
            <a:endParaRPr lang="en-US"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fa-IR" dirty="0">
                <a:solidFill>
                  <a:prstClr val="black"/>
                </a:solidFill>
                <a:cs typeface="B Yagut" panose="00000400000000000000" pitchFamily="2" charset="-78"/>
                <a:hlinkClick r:id="rId2" action="ppaction://hlinkfile"/>
              </a:rPr>
              <a:t>دفتر سلامت روانی، اجتماعی واعتیاد. راهنمای اصول خود مراقبتی درسلامت روان ویژه سفیران سلامت. وزارت بهداشت ، درمان و آموزش پزشکی، جلالی ندوشن، امیرحسین . خادم الرضا ، نوشین. ناصربخت ،مرتضی </a:t>
            </a:r>
            <a:r>
              <a:rPr lang="fa-IR" dirty="0">
                <a:solidFill>
                  <a:prstClr val="black"/>
                </a:solidFill>
                <a:cs typeface="B Yagut" panose="00000400000000000000" pitchFamily="2" charset="-78"/>
              </a:rPr>
              <a:t>.</a:t>
            </a:r>
            <a:r>
              <a:rPr lang="fa-IR" dirty="0">
                <a:solidFill>
                  <a:srgbClr val="0000FF"/>
                </a:solidFill>
                <a:cs typeface="B Yagut" panose="00000400000000000000" pitchFamily="2" charset="-78"/>
              </a:rPr>
              <a:t>تهران</a:t>
            </a:r>
            <a:endParaRPr lang="en-US" dirty="0">
              <a:cs typeface="B Yagut" panose="00000400000000000000" pitchFamily="2" charset="-78"/>
            </a:endParaRPr>
          </a:p>
        </p:txBody>
      </p:sp>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4654"/>
    </mc:Choice>
    <mc:Fallback xmlns="">
      <p:transition spd="slow" advTm="465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b="1" dirty="0" smtClean="0">
                <a:cs typeface="B Yagut" panose="00000400000000000000" pitchFamily="2" charset="-78"/>
              </a:rPr>
              <a:t> </a:t>
            </a:r>
            <a:endParaRPr lang="en-US" b="1" dirty="0">
              <a:cs typeface="B Yagut" panose="00000400000000000000" pitchFamily="2" charset="-78"/>
            </a:endParaRPr>
          </a:p>
        </p:txBody>
      </p:sp>
      <p:sp>
        <p:nvSpPr>
          <p:cNvPr id="5" name="Text Placeholder 4"/>
          <p:cNvSpPr>
            <a:spLocks noGrp="1"/>
          </p:cNvSpPr>
          <p:nvPr>
            <p:ph type="body" idx="1"/>
          </p:nvPr>
        </p:nvSpPr>
        <p:spPr>
          <a:xfrm>
            <a:off x="533400" y="526257"/>
            <a:ext cx="4267200" cy="639762"/>
          </a:xfrm>
        </p:spPr>
        <p:style>
          <a:lnRef idx="2">
            <a:schemeClr val="dk1"/>
          </a:lnRef>
          <a:fillRef idx="1">
            <a:schemeClr val="lt1"/>
          </a:fillRef>
          <a:effectRef idx="0">
            <a:schemeClr val="dk1"/>
          </a:effectRef>
          <a:fontRef idx="minor">
            <a:schemeClr val="dk1"/>
          </a:fontRef>
        </p:style>
        <p:txBody>
          <a:bodyPr/>
          <a:lstStyle/>
          <a:p>
            <a:pPr algn="ctr" rtl="1"/>
            <a:r>
              <a:rPr lang="fa-IR" dirty="0" smtClean="0">
                <a:cs typeface="B Yagut" panose="00000400000000000000" pitchFamily="2" charset="-78"/>
              </a:rPr>
              <a:t>مشخصات مدرس </a:t>
            </a:r>
            <a:r>
              <a:rPr lang="fa-IR" dirty="0"/>
              <a:t>:</a:t>
            </a:r>
            <a:endParaRPr lang="fa-IR" dirty="0" smtClean="0">
              <a:cs typeface="B Yagut" panose="00000400000000000000" pitchFamily="2" charset="-78"/>
            </a:endParaRPr>
          </a:p>
        </p:txBody>
      </p:sp>
      <p:sp>
        <p:nvSpPr>
          <p:cNvPr id="6" name="Content Placeholder 5"/>
          <p:cNvSpPr>
            <a:spLocks noGrp="1"/>
          </p:cNvSpPr>
          <p:nvPr>
            <p:ph sz="half" idx="2"/>
          </p:nvPr>
        </p:nvSpPr>
        <p:spPr>
          <a:xfrm>
            <a:off x="541020" y="1211739"/>
            <a:ext cx="4267200" cy="3951288"/>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endParaRPr lang="fa-IR" sz="1800" dirty="0" smtClean="0">
              <a:cs typeface="B Yagut" panose="00000400000000000000" pitchFamily="2" charset="-78"/>
            </a:endParaRPr>
          </a:p>
          <a:p>
            <a:pPr algn="r" rtl="1"/>
            <a:endParaRPr lang="fa-IR" sz="1800" dirty="0" smtClean="0">
              <a:cs typeface="B Yagut" panose="00000400000000000000" pitchFamily="2" charset="-78"/>
            </a:endParaRPr>
          </a:p>
          <a:p>
            <a:pPr algn="r" rtl="1"/>
            <a:endParaRPr lang="fa-IR" sz="1800" dirty="0" smtClean="0">
              <a:cs typeface="B Yagut" panose="00000400000000000000" pitchFamily="2" charset="-78"/>
            </a:endParaRPr>
          </a:p>
          <a:p>
            <a:pPr algn="r" rtl="1"/>
            <a:endParaRPr lang="fa-IR" sz="1800" dirty="0" smtClean="0">
              <a:cs typeface="B Yagut" panose="00000400000000000000" pitchFamily="2" charset="-78"/>
            </a:endParaRPr>
          </a:p>
          <a:p>
            <a:pPr marL="0" indent="0" algn="r" rtl="1">
              <a:buNone/>
            </a:pPr>
            <a:endParaRPr lang="fa-IR" sz="1800" dirty="0">
              <a:cs typeface="B Yagut" panose="00000400000000000000" pitchFamily="2" charset="-78"/>
            </a:endParaRPr>
          </a:p>
          <a:p>
            <a:pPr marL="0" indent="0" algn="ctr" rtl="1">
              <a:buNone/>
            </a:pPr>
            <a:r>
              <a:rPr lang="fa-IR" sz="1800" dirty="0" smtClean="0">
                <a:solidFill>
                  <a:schemeClr val="tx1"/>
                </a:solidFill>
                <a:cs typeface="B Yagut" panose="00000400000000000000" pitchFamily="2" charset="-78"/>
              </a:rPr>
              <a:t> </a:t>
            </a:r>
            <a:r>
              <a:rPr lang="fa-IR" sz="1800" dirty="0" smtClean="0">
                <a:solidFill>
                  <a:schemeClr val="tx1"/>
                </a:solidFill>
              </a:rPr>
              <a:t>حسین بیگدلی</a:t>
            </a:r>
            <a:endParaRPr lang="fa-IR" sz="1800" dirty="0" smtClean="0">
              <a:solidFill>
                <a:schemeClr val="tx1"/>
              </a:solidFill>
              <a:cs typeface="B Yagut" panose="00000400000000000000" pitchFamily="2" charset="-78"/>
            </a:endParaRPr>
          </a:p>
          <a:p>
            <a:pPr marL="0" indent="0" algn="ctr" rtl="1">
              <a:buNone/>
            </a:pPr>
            <a:r>
              <a:rPr lang="fa-IR" sz="1800" dirty="0" smtClean="0">
                <a:solidFill>
                  <a:schemeClr val="tx1"/>
                </a:solidFill>
                <a:cs typeface="B Yagut" panose="00000400000000000000" pitchFamily="2" charset="-78"/>
              </a:rPr>
              <a:t>کارشناس</a:t>
            </a:r>
            <a:r>
              <a:rPr lang="fa-IR" sz="1800" dirty="0" smtClean="0">
                <a:solidFill>
                  <a:schemeClr val="tx1"/>
                </a:solidFill>
              </a:rPr>
              <a:t>بهداشت عمومی</a:t>
            </a:r>
            <a:endParaRPr lang="fa-IR" sz="1800" dirty="0" smtClean="0">
              <a:solidFill>
                <a:schemeClr val="tx1"/>
              </a:solidFill>
              <a:cs typeface="B Yagut" panose="00000400000000000000" pitchFamily="2" charset="-78"/>
            </a:endParaRPr>
          </a:p>
          <a:p>
            <a:pPr marL="0" indent="0" algn="ctr" rtl="1">
              <a:buNone/>
            </a:pPr>
            <a:r>
              <a:rPr lang="fa-IR" sz="1600" dirty="0" smtClean="0">
                <a:solidFill>
                  <a:schemeClr val="tx1"/>
                </a:solidFill>
                <a:cs typeface="B Yagut" panose="00000400000000000000" pitchFamily="2" charset="-78"/>
              </a:rPr>
              <a:t>مربی مرکزآموزش بهورزی  وبازآموزی برنامه های سلامت شهرستان</a:t>
            </a:r>
            <a:r>
              <a:rPr lang="fa-IR" sz="1600" dirty="0" smtClean="0">
                <a:solidFill>
                  <a:schemeClr val="tx1"/>
                </a:solidFill>
              </a:rPr>
              <a:t> رامهرمز</a:t>
            </a:r>
          </a:p>
          <a:p>
            <a:pPr marL="0" indent="0" algn="ctr" rtl="1">
              <a:buNone/>
            </a:pPr>
            <a:r>
              <a:rPr lang="fa-IR" sz="1800" dirty="0" smtClean="0">
                <a:solidFill>
                  <a:schemeClr val="tx1"/>
                </a:solidFill>
                <a:cs typeface="B Yagut" panose="00000400000000000000" pitchFamily="2" charset="-78"/>
              </a:rPr>
              <a:t>دانشگاه علوم پزشکی و خدمات بهداشتی درمانی</a:t>
            </a:r>
            <a:r>
              <a:rPr lang="fa-IR" sz="1800" dirty="0">
                <a:solidFill>
                  <a:schemeClr val="tx1"/>
                </a:solidFill>
              </a:rPr>
              <a:t> </a:t>
            </a:r>
            <a:r>
              <a:rPr lang="fa-IR" sz="1800" dirty="0" smtClean="0">
                <a:solidFill>
                  <a:schemeClr val="tx1"/>
                </a:solidFill>
              </a:rPr>
              <a:t>جندی شاپور اهواز </a:t>
            </a:r>
            <a:endParaRPr lang="fa-IR" sz="1800" dirty="0" smtClean="0">
              <a:solidFill>
                <a:schemeClr val="tx1"/>
              </a:solidFill>
              <a:cs typeface="B Yagut" panose="00000400000000000000" pitchFamily="2" charset="-78"/>
            </a:endParaRPr>
          </a:p>
          <a:p>
            <a:pPr algn="r" rtl="1"/>
            <a:endParaRPr lang="en-US" sz="2000" dirty="0">
              <a:cs typeface="B Yagut" panose="00000400000000000000" pitchFamily="2" charset="-78"/>
            </a:endParaRPr>
          </a:p>
        </p:txBody>
      </p:sp>
      <p:sp>
        <p:nvSpPr>
          <p:cNvPr id="7" name="Text Placeholder 6"/>
          <p:cNvSpPr>
            <a:spLocks noGrp="1"/>
          </p:cNvSpPr>
          <p:nvPr>
            <p:ph type="body" sz="quarter" idx="3"/>
          </p:nvPr>
        </p:nvSpPr>
        <p:spPr>
          <a:xfrm>
            <a:off x="4800600" y="526257"/>
            <a:ext cx="4191000" cy="639762"/>
          </a:xfrm>
        </p:spPr>
        <p:style>
          <a:lnRef idx="2">
            <a:schemeClr val="dk1"/>
          </a:lnRef>
          <a:fillRef idx="1">
            <a:schemeClr val="lt1"/>
          </a:fillRef>
          <a:effectRef idx="0">
            <a:schemeClr val="dk1"/>
          </a:effectRef>
          <a:fontRef idx="minor">
            <a:schemeClr val="dk1"/>
          </a:fontRef>
        </p:style>
        <p:txBody>
          <a:bodyPr/>
          <a:lstStyle/>
          <a:p>
            <a:pPr algn="ctr" rtl="1"/>
            <a:r>
              <a:rPr lang="fa-IR" dirty="0" smtClean="0">
                <a:cs typeface="B Yagut" panose="00000400000000000000" pitchFamily="2" charset="-78"/>
              </a:rPr>
              <a:t>مشخصات بسته آموزشی</a:t>
            </a:r>
          </a:p>
        </p:txBody>
      </p:sp>
      <p:sp>
        <p:nvSpPr>
          <p:cNvPr id="8" name="Content Placeholder 7"/>
          <p:cNvSpPr>
            <a:spLocks noGrp="1"/>
          </p:cNvSpPr>
          <p:nvPr>
            <p:ph sz="quarter" idx="4"/>
          </p:nvPr>
        </p:nvSpPr>
        <p:spPr>
          <a:xfrm>
            <a:off x="4800600" y="1211739"/>
            <a:ext cx="4191000" cy="3951288"/>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endParaRPr lang="fa-IR" sz="2000" dirty="0" smtClean="0">
              <a:cs typeface="B Yagut" panose="00000400000000000000" pitchFamily="2" charset="-78"/>
            </a:endParaRPr>
          </a:p>
          <a:p>
            <a:pPr algn="r" rtl="1"/>
            <a:r>
              <a:rPr lang="fa-IR" sz="2000" dirty="0" smtClean="0">
                <a:cs typeface="B Yagut" panose="00000400000000000000" pitchFamily="2" charset="-78"/>
              </a:rPr>
              <a:t>حیطه درس: </a:t>
            </a:r>
          </a:p>
          <a:p>
            <a:pPr marL="0" indent="0" algn="r" rtl="1">
              <a:buNone/>
            </a:pPr>
            <a:r>
              <a:rPr lang="fa-IR" sz="2000" dirty="0" smtClean="0"/>
              <a:t>     سلامت روانی اجتماعی </a:t>
            </a:r>
          </a:p>
          <a:p>
            <a:pPr algn="r" rtl="1"/>
            <a:r>
              <a:rPr lang="fa-IR" sz="2000" dirty="0" smtClean="0"/>
              <a:t>تاریخ آخرین </a:t>
            </a:r>
            <a:r>
              <a:rPr lang="fa-IR" sz="2000" dirty="0"/>
              <a:t>بازنگری: </a:t>
            </a:r>
            <a:r>
              <a:rPr lang="fa-IR" sz="2000" dirty="0" smtClean="0">
                <a:cs typeface="B Yagut" panose="00000400000000000000" pitchFamily="2" charset="-78"/>
              </a:rPr>
              <a:t>8 اردیبهشت 1399</a:t>
            </a:r>
          </a:p>
          <a:p>
            <a:pPr algn="r" rtl="1"/>
            <a:r>
              <a:rPr lang="fa-IR" sz="2000" dirty="0" smtClean="0">
                <a:cs typeface="B Yagut" panose="00000400000000000000" pitchFamily="2" charset="-78"/>
              </a:rPr>
              <a:t>نوبت تهیه:اول</a:t>
            </a:r>
            <a:endParaRPr lang="en-US" sz="2000" dirty="0">
              <a:cs typeface="B Yagut" panose="00000400000000000000" pitchFamily="2" charset="-78"/>
            </a:endParaRPr>
          </a:p>
          <a:p>
            <a:r>
              <a:rPr lang="fa-IR" sz="1600" dirty="0" smtClean="0">
                <a:cs typeface="B Yagut" panose="00000400000000000000" pitchFamily="2" charset="-78"/>
              </a:rPr>
              <a:t>نام فایل:</a:t>
            </a:r>
            <a:r>
              <a:rPr lang="en-US" sz="1600" dirty="0" smtClean="0">
                <a:cs typeface="B Yagut" panose="00000400000000000000" pitchFamily="2" charset="-78"/>
              </a:rPr>
              <a:t>SR-khod-moraghebati-dar-fazay-majazi-edi1  </a:t>
            </a:r>
            <a:endParaRPr lang="en-US" sz="1800" dirty="0" smtClean="0"/>
          </a:p>
        </p:txBody>
      </p:sp>
      <p:pic>
        <p:nvPicPr>
          <p:cNvPr id="1026" name="Picture 2" descr="C:\Users\bigdeli\Desktop\بیگدلی\بیگدلی 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7882" y="1417638"/>
            <a:ext cx="1133475" cy="13843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71778689"/>
      </p:ext>
    </p:extLst>
  </p:cSld>
  <p:clrMapOvr>
    <a:masterClrMapping/>
  </p:clrMapOvr>
  <mc:AlternateContent xmlns:mc="http://schemas.openxmlformats.org/markup-compatibility/2006" xmlns:p14="http://schemas.microsoft.com/office/powerpoint/2010/main">
    <mc:Choice Requires="p14">
      <p:transition spd="slow" p14:dur="2000" advTm="42464"/>
    </mc:Choice>
    <mc:Fallback xmlns="">
      <p:transition spd="slow" advTm="42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447800"/>
            <a:ext cx="7772400" cy="1470025"/>
          </a:xfrm>
        </p:spPr>
        <p:txBody>
          <a:bodyPr>
            <a:normAutofit fontScale="90000"/>
          </a:bodyPr>
          <a:lstStyle/>
          <a:p>
            <a:pPr rtl="1"/>
            <a:r>
              <a:rPr lang="fa-IR" b="1" dirty="0" smtClean="0">
                <a:cs typeface="B Yagut" panose="00000400000000000000" pitchFamily="2" charset="-78"/>
              </a:rPr>
              <a:t> لطفاً نظرات و پیشنهادات خود پیرامون این بسته آموزشی را به آدرس زیر ارسال کنید</a:t>
            </a:r>
            <a:endParaRPr lang="en-US" b="1" dirty="0">
              <a:cs typeface="B Yagut" panose="00000400000000000000" pitchFamily="2" charset="-78"/>
            </a:endParaRPr>
          </a:p>
        </p:txBody>
      </p:sp>
      <p:sp>
        <p:nvSpPr>
          <p:cNvPr id="5" name="Subtitle 4"/>
          <p:cNvSpPr>
            <a:spLocks noGrp="1"/>
          </p:cNvSpPr>
          <p:nvPr>
            <p:ph type="subTitle" idx="1"/>
          </p:nvPr>
        </p:nvSpPr>
        <p:spPr>
          <a:xfrm>
            <a:off x="1371600" y="3200400"/>
            <a:ext cx="6400800" cy="1752600"/>
          </a:xfrm>
        </p:spPr>
        <p:txBody>
          <a:bodyPr>
            <a:normAutofit fontScale="70000" lnSpcReduction="20000"/>
          </a:bodyPr>
          <a:lstStyle/>
          <a:p>
            <a:pPr algn="r" rtl="1"/>
            <a:r>
              <a:rPr lang="fa-IR" dirty="0" smtClean="0">
                <a:solidFill>
                  <a:schemeClr val="tx1"/>
                </a:solidFill>
                <a:cs typeface="B Yagut" panose="00000400000000000000" pitchFamily="2" charset="-78"/>
              </a:rPr>
              <a:t> دانشگاه علوم پزشکی و خدمات بهداشتی درمانی جندی شاپور اهواز</a:t>
            </a:r>
          </a:p>
          <a:p>
            <a:pPr algn="r" rtl="1"/>
            <a:r>
              <a:rPr lang="fa-IR" dirty="0" smtClean="0">
                <a:solidFill>
                  <a:schemeClr val="tx1"/>
                </a:solidFill>
                <a:cs typeface="B Yagut" panose="00000400000000000000" pitchFamily="2" charset="-78"/>
              </a:rPr>
              <a:t>یا</a:t>
            </a:r>
          </a:p>
          <a:p>
            <a:pPr algn="r" rtl="1"/>
            <a:r>
              <a:rPr lang="fa-IR" dirty="0" smtClean="0">
                <a:solidFill>
                  <a:schemeClr val="tx1"/>
                </a:solidFill>
                <a:cs typeface="B Yagut" panose="00000400000000000000" pitchFamily="2" charset="-78"/>
              </a:rPr>
              <a:t> پست الکترونیک............</a:t>
            </a:r>
            <a:r>
              <a:rPr lang="fa-IR" i="1" dirty="0" smtClean="0">
                <a:solidFill>
                  <a:schemeClr val="tx1"/>
                </a:solidFill>
                <a:cs typeface="B Yagut" panose="00000400000000000000" pitchFamily="2" charset="-78"/>
              </a:rPr>
              <a:t>( این مورد اختیاری است. یعنی اگر مربی خواست و ایمیل سازمانی برای آموزش بهورزی بود بنویسید)</a:t>
            </a:r>
            <a:endParaRPr lang="en-US" i="1" dirty="0">
              <a:solidFill>
                <a:schemeClr val="tx1"/>
              </a:solidFill>
              <a:cs typeface="B Yagut" panose="00000400000000000000" pitchFamily="2" charset="-78"/>
            </a:endParaRPr>
          </a:p>
        </p:txBody>
      </p:sp>
    </p:spTree>
    <p:extLst>
      <p:ext uri="{BB962C8B-B14F-4D97-AF65-F5344CB8AC3E}">
        <p14:creationId xmlns:p14="http://schemas.microsoft.com/office/powerpoint/2010/main" val="2963053476"/>
      </p:ext>
    </p:extLst>
  </p:cSld>
  <p:clrMapOvr>
    <a:masterClrMapping/>
  </p:clrMapOvr>
  <mc:AlternateContent xmlns:mc="http://schemas.openxmlformats.org/markup-compatibility/2006" xmlns:p14="http://schemas.microsoft.com/office/powerpoint/2010/main">
    <mc:Choice Requires="p14">
      <p:transition spd="slow" p14:dur="2000" advTm="926"/>
    </mc:Choice>
    <mc:Fallback xmlns="">
      <p:transition spd="slow" advTm="9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rtl="1"/>
            <a:r>
              <a:rPr lang="fa-IR" sz="4000" b="1" dirty="0" smtClean="0">
                <a:cs typeface="B Yagut" panose="00000400000000000000" pitchFamily="2" charset="-78"/>
              </a:rPr>
              <a:t> اهداف آموزشی</a:t>
            </a:r>
            <a:endParaRPr lang="en-US" sz="4000" b="1" dirty="0">
              <a:cs typeface="B Yagut" panose="00000400000000000000" pitchFamily="2" charset="-78"/>
            </a:endParaRPr>
          </a:p>
        </p:txBody>
      </p:sp>
      <p:sp>
        <p:nvSpPr>
          <p:cNvPr id="8" name="Content Placeholder 7"/>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b="1" dirty="0" smtClean="0">
                <a:cs typeface="B Yagut" panose="00000400000000000000" pitchFamily="2" charset="-78"/>
              </a:rPr>
              <a:t>انتظار می‌رود فراگیر پس از مطالعه این درس بتواند:</a:t>
            </a:r>
            <a:endParaRPr lang="fa-IR" dirty="0">
              <a:cs typeface="B Yagut" panose="00000400000000000000" pitchFamily="2" charset="-78"/>
            </a:endParaRPr>
          </a:p>
          <a:p>
            <a:pPr marL="0" indent="0">
              <a:buNone/>
            </a:pPr>
            <a:r>
              <a:rPr lang="fa-IR" dirty="0" smtClean="0">
                <a:cs typeface="B Yagut" panose="00000400000000000000" pitchFamily="2" charset="-78"/>
              </a:rPr>
              <a:t>1- </a:t>
            </a:r>
            <a:r>
              <a:rPr lang="fa-IR" sz="2800" dirty="0" smtClean="0">
                <a:cs typeface="B Yagut" panose="00000400000000000000" pitchFamily="2" charset="-78"/>
              </a:rPr>
              <a:t>فضای مجازی را توضیح دهد.</a:t>
            </a:r>
          </a:p>
          <a:p>
            <a:pPr marL="0" indent="0">
              <a:buNone/>
            </a:pPr>
            <a:r>
              <a:rPr lang="fa-IR" sz="2800" dirty="0" smtClean="0">
                <a:cs typeface="B Yagut" panose="00000400000000000000" pitchFamily="2" charset="-78"/>
              </a:rPr>
              <a:t>2- چگونگی جلوگیری از اعتیاد به اینترنت و کامپیوتررا شرح دهد.</a:t>
            </a:r>
          </a:p>
          <a:p>
            <a:pPr marL="0" indent="0">
              <a:buNone/>
            </a:pPr>
            <a:r>
              <a:rPr lang="fa-IR" sz="2800" dirty="0" smtClean="0">
                <a:cs typeface="B Yagut" panose="00000400000000000000" pitchFamily="2" charset="-78"/>
              </a:rPr>
              <a:t>3- استفاده از کامپیوتر و اینترنت برای والدین را توضیح دهد.</a:t>
            </a:r>
          </a:p>
          <a:p>
            <a:pPr marL="0" indent="0">
              <a:buNone/>
            </a:pPr>
            <a:r>
              <a:rPr lang="fa-IR" sz="2800" dirty="0" smtClean="0">
                <a:cs typeface="B Yagut" panose="00000400000000000000" pitchFamily="2" charset="-78"/>
              </a:rPr>
              <a:t>4- نحوه رفتار با کودک در معرض آسیب را شرح دهد .  </a:t>
            </a:r>
            <a:endParaRPr lang="en-US" sz="2800" dirty="0">
              <a:cs typeface="B Yagut" panose="00000400000000000000" pitchFamily="2" charset="-78"/>
            </a:endParaRPr>
          </a:p>
          <a:p>
            <a:pPr marL="514350" indent="-514350" algn="r" rtl="1">
              <a:buFont typeface="+mj-lt"/>
              <a:buAutoNum type="arabicPeriod"/>
            </a:pPr>
            <a:endParaRPr lang="fa-IR" sz="2800" dirty="0">
              <a:cs typeface="B Yagut" panose="00000400000000000000" pitchFamily="2" charset="-78"/>
            </a:endParaRPr>
          </a:p>
          <a:p>
            <a:pPr marL="514350" indent="-514350" algn="r" rtl="1">
              <a:buFont typeface="+mj-lt"/>
              <a:buAutoNum type="arabicPeriod"/>
            </a:pPr>
            <a:endParaRPr lang="fa-IR" dirty="0" smtClean="0">
              <a:cs typeface="B Yagut" panose="00000400000000000000" pitchFamily="2" charset="-78"/>
            </a:endParaRPr>
          </a:p>
          <a:p>
            <a:pPr marL="0" indent="0" algn="r" rtl="1">
              <a:buNone/>
            </a:pPr>
            <a:endParaRPr lang="en-US" dirty="0">
              <a:cs typeface="B Yagut"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58160833"/>
      </p:ext>
    </p:extLst>
  </p:cSld>
  <p:clrMapOvr>
    <a:masterClrMapping/>
  </p:clrMapOvr>
  <mc:AlternateContent xmlns:mc="http://schemas.openxmlformats.org/markup-compatibility/2006" xmlns:p14="http://schemas.microsoft.com/office/powerpoint/2010/main">
    <mc:Choice Requires="p14">
      <p:transition spd="slow" p14:dur="2000" advTm="27621"/>
    </mc:Choice>
    <mc:Fallback xmlns="">
      <p:transition spd="slow" advTm="27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rtl="1"/>
            <a:r>
              <a:rPr lang="fa-IR" b="1" dirty="0" smtClean="0">
                <a:cs typeface="B Yagut" panose="00000400000000000000" pitchFamily="2" charset="-78"/>
              </a:rPr>
              <a:t/>
            </a:r>
            <a:br>
              <a:rPr lang="fa-IR" b="1" dirty="0" smtClean="0">
                <a:cs typeface="B Yagut" panose="00000400000000000000" pitchFamily="2" charset="-78"/>
              </a:rPr>
            </a:br>
            <a:r>
              <a:rPr lang="fa-IR" b="1" dirty="0" smtClean="0">
                <a:cs typeface="B Yagut" panose="00000400000000000000" pitchFamily="2" charset="-78"/>
              </a:rPr>
              <a:t>فهرست عناوین:</a:t>
            </a:r>
            <a:br>
              <a:rPr lang="fa-IR" b="1" dirty="0" smtClean="0">
                <a:cs typeface="B Yagut" panose="00000400000000000000" pitchFamily="2" charset="-78"/>
              </a:rPr>
            </a:br>
            <a:endParaRPr lang="en-US"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r>
              <a:rPr lang="fa-IR" sz="2800" dirty="0" smtClean="0">
                <a:cs typeface="B Yagut" panose="00000400000000000000" pitchFamily="2" charset="-78"/>
              </a:rPr>
              <a:t>فضای مجازی چیست؟</a:t>
            </a:r>
            <a:endParaRPr lang="fa-IR" sz="2800" dirty="0">
              <a:cs typeface="B Yagut" panose="00000400000000000000" pitchFamily="2" charset="-78"/>
            </a:endParaRPr>
          </a:p>
          <a:p>
            <a:pPr algn="r" rtl="1"/>
            <a:r>
              <a:rPr lang="fa-IR" sz="2800" dirty="0" smtClean="0">
                <a:cs typeface="B Yagut" panose="00000400000000000000" pitchFamily="2" charset="-78"/>
              </a:rPr>
              <a:t>اعتیاد به اینترنت چیست.</a:t>
            </a:r>
          </a:p>
          <a:p>
            <a:r>
              <a:rPr lang="ar-SA" sz="2800" dirty="0">
                <a:cs typeface="B Yagut" panose="00000400000000000000" pitchFamily="2" charset="-78"/>
              </a:rPr>
              <a:t>چگونه از اعتیاد به اینترنت و کامپیوتر جلوگیری کنیم</a:t>
            </a:r>
            <a:r>
              <a:rPr lang="ar-SA" sz="2800" dirty="0" smtClean="0">
                <a:cs typeface="B Yagut" panose="00000400000000000000" pitchFamily="2" charset="-78"/>
              </a:rPr>
              <a:t>؟</a:t>
            </a:r>
            <a:endParaRPr lang="fa-IR" sz="2800" dirty="0" smtClean="0">
              <a:cs typeface="B Yagut" panose="00000400000000000000" pitchFamily="2" charset="-78"/>
            </a:endParaRPr>
          </a:p>
          <a:p>
            <a:r>
              <a:rPr lang="ar-SA" sz="2800" dirty="0">
                <a:cs typeface="B Yagut" panose="00000400000000000000" pitchFamily="2" charset="-78"/>
              </a:rPr>
              <a:t>راهنمای استفاده از کامپیوتر و اینترنت برای </a:t>
            </a:r>
            <a:r>
              <a:rPr lang="ar-SA" sz="2800" dirty="0" smtClean="0">
                <a:cs typeface="B Yagut" panose="00000400000000000000" pitchFamily="2" charset="-78"/>
              </a:rPr>
              <a:t>والدین</a:t>
            </a:r>
            <a:r>
              <a:rPr lang="fa-IR" sz="2800" dirty="0" smtClean="0">
                <a:cs typeface="B Yagut" panose="00000400000000000000" pitchFamily="2" charset="-78"/>
              </a:rPr>
              <a:t> .</a:t>
            </a:r>
          </a:p>
          <a:p>
            <a:r>
              <a:rPr lang="ar-SA" sz="2800" dirty="0">
                <a:cs typeface="B Yagut" panose="00000400000000000000" pitchFamily="2" charset="-78"/>
              </a:rPr>
              <a:t>وقتی احساس میشود کودک در معرض آسیب است چه رفتاری </a:t>
            </a:r>
            <a:r>
              <a:rPr lang="ar-SA" sz="2800" dirty="0" smtClean="0">
                <a:cs typeface="B Yagut" panose="00000400000000000000" pitchFamily="2" charset="-78"/>
              </a:rPr>
              <a:t>داشته</a:t>
            </a:r>
            <a:r>
              <a:rPr lang="fa-IR" sz="2800" dirty="0">
                <a:cs typeface="B Yagut" panose="00000400000000000000" pitchFamily="2" charset="-78"/>
              </a:rPr>
              <a:t> </a:t>
            </a:r>
            <a:r>
              <a:rPr lang="ar-SA" sz="2800" dirty="0" smtClean="0">
                <a:cs typeface="B Yagut" panose="00000400000000000000" pitchFamily="2" charset="-78"/>
              </a:rPr>
              <a:t>باشیم؟</a:t>
            </a:r>
            <a:endParaRPr lang="en-US" sz="2800" dirty="0">
              <a:cs typeface="B Yagut" panose="00000400000000000000" pitchFamily="2" charset="-78"/>
            </a:endParaRPr>
          </a:p>
          <a:p>
            <a:r>
              <a:rPr lang="ar-SA" sz="2800" dirty="0" smtClean="0">
                <a:cs typeface="B Yagut" panose="00000400000000000000" pitchFamily="2" charset="-78"/>
              </a:rPr>
              <a:t>راهنمای </a:t>
            </a:r>
            <a:r>
              <a:rPr lang="ar-SA" sz="2800" dirty="0">
                <a:cs typeface="B Yagut" panose="00000400000000000000" pitchFamily="2" charset="-78"/>
              </a:rPr>
              <a:t>استفاده از اینترنت </a:t>
            </a:r>
            <a:r>
              <a:rPr lang="ar-SA" sz="2800" dirty="0" smtClean="0">
                <a:cs typeface="B Yagut" panose="00000400000000000000" pitchFamily="2" charset="-78"/>
              </a:rPr>
              <a:t>وکامپیوتر </a:t>
            </a:r>
            <a:r>
              <a:rPr lang="ar-SA" sz="2800" dirty="0">
                <a:cs typeface="B Yagut" panose="00000400000000000000" pitchFamily="2" charset="-78"/>
              </a:rPr>
              <a:t>برای کودکان و </a:t>
            </a:r>
            <a:r>
              <a:rPr lang="ar-SA" sz="2800" dirty="0" smtClean="0">
                <a:cs typeface="B Yagut" panose="00000400000000000000" pitchFamily="2" charset="-78"/>
              </a:rPr>
              <a:t>نوجوانان</a:t>
            </a:r>
            <a:r>
              <a:rPr lang="en-US" sz="2800" dirty="0" smtClean="0">
                <a:cs typeface="B Yagut" panose="00000400000000000000" pitchFamily="2" charset="-78"/>
              </a:rPr>
              <a:t>.</a:t>
            </a:r>
            <a:r>
              <a:rPr lang="en-US" sz="2800" dirty="0">
                <a:cs typeface="B Yagut" panose="00000400000000000000" pitchFamily="2" charset="-78"/>
              </a:rPr>
              <a:t/>
            </a:r>
            <a:br>
              <a:rPr lang="en-US" sz="2800" dirty="0">
                <a:cs typeface="B Yagut" panose="00000400000000000000" pitchFamily="2" charset="-78"/>
              </a:rPr>
            </a:br>
            <a:endParaRPr lang="fa-IR" sz="2800" dirty="0" smtClean="0">
              <a:cs typeface="B Yagut" panose="00000400000000000000" pitchFamily="2" charset="-78"/>
            </a:endParaRPr>
          </a:p>
          <a:p>
            <a:pPr algn="r" rtl="1"/>
            <a:endParaRPr lang="en-US" dirty="0">
              <a:cs typeface="B Yagut" panose="00000400000000000000" pitchFamily="2" charset="-78"/>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25694"/>
    </mc:Choice>
    <mc:Fallback xmlns="">
      <p:transition spd="slow" advTm="25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bg1"/>
          </a:solidFill>
        </p:spPr>
        <p:style>
          <a:lnRef idx="1">
            <a:schemeClr val="dk1"/>
          </a:lnRef>
          <a:fillRef idx="2">
            <a:schemeClr val="dk1"/>
          </a:fillRef>
          <a:effectRef idx="1">
            <a:schemeClr val="dk1"/>
          </a:effectRef>
          <a:fontRef idx="minor">
            <a:schemeClr val="dk1"/>
          </a:fontRef>
        </p:style>
        <p:txBody>
          <a:bodyPr>
            <a:normAutofit fontScale="90000"/>
          </a:bodyPr>
          <a:lstStyle/>
          <a:p>
            <a:r>
              <a:rPr lang="fa-IR" dirty="0" smtClean="0">
                <a:cs typeface="B Yagut" panose="00000400000000000000" pitchFamily="2" charset="-78"/>
              </a:rPr>
              <a:t/>
            </a:r>
            <a:br>
              <a:rPr lang="fa-IR" dirty="0" smtClean="0">
                <a:cs typeface="B Yagut" panose="00000400000000000000" pitchFamily="2" charset="-78"/>
              </a:rPr>
            </a:br>
            <a:r>
              <a:rPr lang="fa-IR" dirty="0" smtClean="0">
                <a:cs typeface="B Yagut" panose="00000400000000000000" pitchFamily="2" charset="-78"/>
              </a:rPr>
              <a:t>مقدمه:</a:t>
            </a:r>
            <a:br>
              <a:rPr lang="fa-IR" dirty="0" smtClean="0">
                <a:cs typeface="B Yagut" panose="00000400000000000000" pitchFamily="2" charset="-78"/>
              </a:rPr>
            </a:br>
            <a:endParaRPr lang="en-US" dirty="0">
              <a:cs typeface="B Yagut" panose="00000400000000000000" pitchFamily="2" charset="-78"/>
            </a:endParaRPr>
          </a:p>
        </p:txBody>
      </p:sp>
      <p:sp>
        <p:nvSpPr>
          <p:cNvPr id="3" name="Content Placeholder 2"/>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Autofit/>
          </a:bodyPr>
          <a:lstStyle/>
          <a:p>
            <a:r>
              <a:rPr lang="ar-SA" sz="2400" dirty="0" smtClean="0">
                <a:cs typeface="B Yagut" panose="00000400000000000000" pitchFamily="2" charset="-78"/>
              </a:rPr>
              <a:t>فضای </a:t>
            </a:r>
            <a:r>
              <a:rPr lang="ar-SA" sz="2400" dirty="0">
                <a:cs typeface="B Yagut" panose="00000400000000000000" pitchFamily="2" charset="-78"/>
              </a:rPr>
              <a:t>مجازی هم در ارتباطها ا ستفاده می شود </a:t>
            </a:r>
            <a:r>
              <a:rPr lang="ar-SA" sz="2400" dirty="0" smtClean="0">
                <a:cs typeface="B Yagut" panose="00000400000000000000" pitchFamily="2" charset="-78"/>
              </a:rPr>
              <a:t>وهم </a:t>
            </a:r>
            <a:r>
              <a:rPr lang="ar-SA" sz="2400" dirty="0">
                <a:cs typeface="B Yagut" panose="00000400000000000000" pitchFamily="2" charset="-78"/>
              </a:rPr>
              <a:t>پد </a:t>
            </a:r>
            <a:r>
              <a:rPr lang="ar-SA" sz="2400" dirty="0" smtClean="0">
                <a:cs typeface="B Yagut" panose="00000400000000000000" pitchFamily="2" charset="-78"/>
              </a:rPr>
              <a:t>یده</a:t>
            </a:r>
            <a:r>
              <a:rPr lang="fa-IR" sz="2400" dirty="0" smtClean="0">
                <a:cs typeface="B Yagut" panose="00000400000000000000" pitchFamily="2" charset="-78"/>
              </a:rPr>
              <a:t> </a:t>
            </a:r>
            <a:r>
              <a:rPr lang="ar-SA" sz="2400" dirty="0" smtClean="0">
                <a:cs typeface="B Yagut" panose="00000400000000000000" pitchFamily="2" charset="-78"/>
              </a:rPr>
              <a:t>ای اجتماعی است</a:t>
            </a:r>
            <a:r>
              <a:rPr lang="ar-SA" sz="2400" dirty="0">
                <a:cs typeface="B Yagut" panose="00000400000000000000" pitchFamily="2" charset="-78"/>
              </a:rPr>
              <a:t>. به طور </a:t>
            </a:r>
            <a:r>
              <a:rPr lang="ar-SA" sz="2400" dirty="0" smtClean="0">
                <a:cs typeface="B Yagut" panose="00000400000000000000" pitchFamily="2" charset="-78"/>
              </a:rPr>
              <a:t>کلی،تکنولوژی </a:t>
            </a:r>
            <a:r>
              <a:rPr lang="ar-SA" sz="2400" dirty="0">
                <a:cs typeface="B Yagut" panose="00000400000000000000" pitchFamily="2" charset="-78"/>
              </a:rPr>
              <a:t>های جدید ارتباطی مانند </a:t>
            </a:r>
            <a:r>
              <a:rPr lang="ar-SA" sz="2400" dirty="0" smtClean="0">
                <a:cs typeface="B Yagut" panose="00000400000000000000" pitchFamily="2" charset="-78"/>
              </a:rPr>
              <a:t>گوشیهای</a:t>
            </a:r>
            <a:r>
              <a:rPr lang="fa-IR" sz="2400" dirty="0" smtClean="0">
                <a:cs typeface="B Yagut" panose="00000400000000000000" pitchFamily="2" charset="-78"/>
              </a:rPr>
              <a:t> </a:t>
            </a:r>
            <a:r>
              <a:rPr lang="ar-SA" sz="2400" dirty="0" smtClean="0">
                <a:cs typeface="B Yagut" panose="00000400000000000000" pitchFamily="2" charset="-78"/>
              </a:rPr>
              <a:t>همراه</a:t>
            </a:r>
            <a:r>
              <a:rPr lang="ar-SA" sz="2400" dirty="0">
                <a:cs typeface="B Yagut" panose="00000400000000000000" pitchFamily="2" charset="-78"/>
              </a:rPr>
              <a:t>، بازی های اینترنتی، </a:t>
            </a:r>
            <a:r>
              <a:rPr lang="ar-SA" sz="2400" dirty="0" smtClean="0">
                <a:cs typeface="B Yagut" panose="00000400000000000000" pitchFamily="2" charset="-78"/>
              </a:rPr>
              <a:t>شبکه </a:t>
            </a:r>
            <a:r>
              <a:rPr lang="ar-SA" sz="2400" dirty="0">
                <a:cs typeface="B Yagut" panose="00000400000000000000" pitchFamily="2" charset="-78"/>
              </a:rPr>
              <a:t>های </a:t>
            </a:r>
            <a:r>
              <a:rPr lang="ar-SA" sz="2400" dirty="0" smtClean="0">
                <a:cs typeface="B Yagut" panose="00000400000000000000" pitchFamily="2" charset="-78"/>
              </a:rPr>
              <a:t>اجتماعی</a:t>
            </a:r>
            <a:r>
              <a:rPr lang="fa-IR" sz="2400" dirty="0">
                <a:cs typeface="B Yagut" panose="00000400000000000000" pitchFamily="2" charset="-78"/>
              </a:rPr>
              <a:t> </a:t>
            </a:r>
            <a:r>
              <a:rPr lang="ar-SA" sz="2400" dirty="0" smtClean="0">
                <a:cs typeface="B Yagut" panose="00000400000000000000" pitchFamily="2" charset="-78"/>
              </a:rPr>
              <a:t>روش</a:t>
            </a:r>
            <a:r>
              <a:rPr lang="fa-IR" sz="2400" dirty="0" smtClean="0">
                <a:cs typeface="B Yagut" panose="00000400000000000000" pitchFamily="2" charset="-78"/>
              </a:rPr>
              <a:t> </a:t>
            </a:r>
            <a:r>
              <a:rPr lang="ar-SA" sz="2400" dirty="0" smtClean="0">
                <a:cs typeface="B Yagut" panose="00000400000000000000" pitchFamily="2" charset="-78"/>
              </a:rPr>
              <a:t>زندگی </a:t>
            </a:r>
            <a:r>
              <a:rPr lang="ar-SA" sz="2400" dirty="0">
                <a:cs typeface="B Yagut" panose="00000400000000000000" pitchFamily="2" charset="-78"/>
              </a:rPr>
              <a:t>ما را تغییر </a:t>
            </a:r>
            <a:r>
              <a:rPr lang="ar-SA" sz="2400" dirty="0" smtClean="0">
                <a:cs typeface="B Yagut" panose="00000400000000000000" pitchFamily="2" charset="-78"/>
              </a:rPr>
              <a:t>داده</a:t>
            </a:r>
            <a:r>
              <a:rPr lang="en-US" sz="2400" dirty="0" smtClean="0">
                <a:cs typeface="B Yagut" panose="00000400000000000000" pitchFamily="2" charset="-78"/>
              </a:rPr>
              <a:t> </a:t>
            </a:r>
            <a:r>
              <a:rPr lang="ar-SA" sz="2400" dirty="0" smtClean="0">
                <a:cs typeface="B Yagut" panose="00000400000000000000" pitchFamily="2" charset="-78"/>
              </a:rPr>
              <a:t>اند </a:t>
            </a:r>
            <a:r>
              <a:rPr lang="ar-SA" sz="2400" dirty="0">
                <a:cs typeface="B Yagut" panose="00000400000000000000" pitchFamily="2" charset="-78"/>
              </a:rPr>
              <a:t>و </a:t>
            </a:r>
            <a:r>
              <a:rPr lang="ar-SA" sz="2400" dirty="0" smtClean="0">
                <a:cs typeface="B Yagut" panose="00000400000000000000" pitchFamily="2" charset="-78"/>
              </a:rPr>
              <a:t>شرایط جدیدی</a:t>
            </a:r>
            <a:r>
              <a:rPr lang="fa-IR" sz="2400" dirty="0">
                <a:cs typeface="B Yagut" panose="00000400000000000000" pitchFamily="2" charset="-78"/>
              </a:rPr>
              <a:t> </a:t>
            </a:r>
            <a:r>
              <a:rPr lang="ar-SA" sz="2400" dirty="0" smtClean="0">
                <a:cs typeface="B Yagut" panose="00000400000000000000" pitchFamily="2" charset="-78"/>
              </a:rPr>
              <a:t>برای ارتباط </a:t>
            </a:r>
            <a:r>
              <a:rPr lang="ar-SA" sz="2400" dirty="0">
                <a:cs typeface="B Yagut" panose="00000400000000000000" pitchFamily="2" charset="-78"/>
              </a:rPr>
              <a:t>با </a:t>
            </a:r>
            <a:r>
              <a:rPr lang="ar-SA" sz="2400" dirty="0" smtClean="0">
                <a:cs typeface="B Yagut" panose="00000400000000000000" pitchFamily="2" charset="-78"/>
              </a:rPr>
              <a:t>یکدیگر </a:t>
            </a:r>
            <a:r>
              <a:rPr lang="ar-SA" sz="2400" dirty="0">
                <a:cs typeface="B Yagut" panose="00000400000000000000" pitchFamily="2" charset="-78"/>
              </a:rPr>
              <a:t>و </a:t>
            </a:r>
            <a:r>
              <a:rPr lang="ar-SA" sz="2400" dirty="0" smtClean="0">
                <a:cs typeface="B Yagut" panose="00000400000000000000" pitchFamily="2" charset="-78"/>
              </a:rPr>
              <a:t>فعالیت </a:t>
            </a:r>
            <a:r>
              <a:rPr lang="ar-SA" sz="2400" dirty="0">
                <a:cs typeface="B Yagut" panose="00000400000000000000" pitchFamily="2" charset="-78"/>
              </a:rPr>
              <a:t>های </a:t>
            </a:r>
            <a:r>
              <a:rPr lang="ar-SA" sz="2400" dirty="0" smtClean="0">
                <a:cs typeface="B Yagut" panose="00000400000000000000" pitchFamily="2" charset="-78"/>
              </a:rPr>
              <a:t>اجتماعی</a:t>
            </a:r>
            <a:r>
              <a:rPr lang="en-US" sz="2400" dirty="0" smtClean="0">
                <a:cs typeface="B Yagut" panose="00000400000000000000" pitchFamily="2" charset="-78"/>
              </a:rPr>
              <a:t> </a:t>
            </a:r>
            <a:r>
              <a:rPr lang="ar-SA" sz="2400" dirty="0" smtClean="0">
                <a:cs typeface="B Yagut" panose="00000400000000000000" pitchFamily="2" charset="-78"/>
              </a:rPr>
              <a:t>فراهم</a:t>
            </a:r>
            <a:r>
              <a:rPr lang="en-US" sz="2400" dirty="0" smtClean="0">
                <a:cs typeface="B Yagut" panose="00000400000000000000" pitchFamily="2" charset="-78"/>
              </a:rPr>
              <a:t> </a:t>
            </a:r>
            <a:r>
              <a:rPr lang="ar-SA" sz="2400" dirty="0" smtClean="0">
                <a:cs typeface="B Yagut" panose="00000400000000000000" pitchFamily="2" charset="-78"/>
              </a:rPr>
              <a:t>کرده</a:t>
            </a:r>
            <a:r>
              <a:rPr lang="en-US" sz="2400" dirty="0" smtClean="0">
                <a:cs typeface="B Yagut" panose="00000400000000000000" pitchFamily="2" charset="-78"/>
              </a:rPr>
              <a:t> </a:t>
            </a:r>
            <a:r>
              <a:rPr lang="ar-SA" sz="2400" dirty="0" smtClean="0">
                <a:cs typeface="B Yagut" panose="00000400000000000000" pitchFamily="2" charset="-78"/>
              </a:rPr>
              <a:t>اند</a:t>
            </a:r>
            <a:r>
              <a:rPr lang="en-US" sz="2400" dirty="0" smtClean="0">
                <a:cs typeface="B Yagut" panose="00000400000000000000" pitchFamily="2" charset="-78"/>
              </a:rPr>
              <a:t>.</a:t>
            </a:r>
            <a:r>
              <a:rPr lang="ar-SA" sz="2400" dirty="0" smtClean="0">
                <a:cs typeface="B Yagut" panose="00000400000000000000" pitchFamily="2" charset="-78"/>
              </a:rPr>
              <a:t>در دسترس </a:t>
            </a:r>
            <a:r>
              <a:rPr lang="ar-SA" sz="2400" dirty="0">
                <a:cs typeface="B Yagut" panose="00000400000000000000" pitchFamily="2" charset="-78"/>
              </a:rPr>
              <a:t>بودن </a:t>
            </a:r>
            <a:r>
              <a:rPr lang="ar-SA" sz="2400" dirty="0" smtClean="0">
                <a:cs typeface="B Yagut" panose="00000400000000000000" pitchFamily="2" charset="-78"/>
              </a:rPr>
              <a:t>اینترنت </a:t>
            </a:r>
            <a:r>
              <a:rPr lang="ar-SA" sz="2400" dirty="0">
                <a:cs typeface="B Yagut" panose="00000400000000000000" pitchFamily="2" charset="-78"/>
              </a:rPr>
              <a:t>مزایای زیادی دارد </a:t>
            </a:r>
            <a:r>
              <a:rPr lang="ar-SA" sz="2400" dirty="0" smtClean="0">
                <a:cs typeface="B Yagut" panose="00000400000000000000" pitchFamily="2" charset="-78"/>
              </a:rPr>
              <a:t>ومنجربه پیشرفتهای</a:t>
            </a:r>
            <a:r>
              <a:rPr lang="en-US" sz="2400" dirty="0" smtClean="0">
                <a:cs typeface="B Yagut" panose="00000400000000000000" pitchFamily="2" charset="-78"/>
              </a:rPr>
              <a:t> </a:t>
            </a:r>
            <a:r>
              <a:rPr lang="ar-SA" sz="2400" dirty="0" smtClean="0">
                <a:cs typeface="B Yagut" panose="00000400000000000000" pitchFamily="2" charset="-78"/>
              </a:rPr>
              <a:t>زیادی میشود</a:t>
            </a:r>
            <a:r>
              <a:rPr lang="ar-SA" sz="2400" dirty="0">
                <a:cs typeface="B Yagut" panose="00000400000000000000" pitchFamily="2" charset="-78"/>
              </a:rPr>
              <a:t>. علی </a:t>
            </a:r>
            <a:r>
              <a:rPr lang="ar-SA" sz="2400" dirty="0" smtClean="0">
                <a:cs typeface="B Yagut" panose="00000400000000000000" pitchFamily="2" charset="-78"/>
              </a:rPr>
              <a:t>رغم</a:t>
            </a:r>
            <a:r>
              <a:rPr lang="en-US" sz="2400" dirty="0">
                <a:cs typeface="B Yagut" panose="00000400000000000000" pitchFamily="2" charset="-78"/>
              </a:rPr>
              <a:t> </a:t>
            </a:r>
            <a:r>
              <a:rPr lang="ar-SA" sz="2400" dirty="0" smtClean="0">
                <a:cs typeface="B Yagut" panose="00000400000000000000" pitchFamily="2" charset="-78"/>
              </a:rPr>
              <a:t>تمام </a:t>
            </a:r>
            <a:r>
              <a:rPr lang="ar-SA" sz="2400" dirty="0">
                <a:cs typeface="B Yagut" panose="00000400000000000000" pitchFamily="2" charset="-78"/>
              </a:rPr>
              <a:t>امکانات و مزایایی که تکنولوژی جدید ارتباطی فراهم کرده </a:t>
            </a:r>
            <a:r>
              <a:rPr lang="ar-SA" sz="2400" dirty="0" smtClean="0">
                <a:cs typeface="B Yagut" panose="00000400000000000000" pitchFamily="2" charset="-78"/>
              </a:rPr>
              <a:t>است</a:t>
            </a:r>
            <a:r>
              <a:rPr lang="ar-SA" sz="2400" dirty="0">
                <a:cs typeface="B Yagut" panose="00000400000000000000" pitchFamily="2" charset="-78"/>
              </a:rPr>
              <a:t>، </a:t>
            </a:r>
            <a:r>
              <a:rPr lang="ar-SA" sz="2400" dirty="0" smtClean="0">
                <a:cs typeface="B Yagut" panose="00000400000000000000" pitchFamily="2" charset="-78"/>
              </a:rPr>
              <a:t>ا</a:t>
            </a:r>
            <a:r>
              <a:rPr lang="fa-IR" sz="2400" dirty="0">
                <a:cs typeface="B Yagut" panose="00000400000000000000" pitchFamily="2" charset="-78"/>
              </a:rPr>
              <a:t>س</a:t>
            </a:r>
            <a:r>
              <a:rPr lang="ar-SA" sz="2400" dirty="0" smtClean="0">
                <a:cs typeface="B Yagut" panose="00000400000000000000" pitchFamily="2" charset="-78"/>
              </a:rPr>
              <a:t>تفاده</a:t>
            </a:r>
            <a:r>
              <a:rPr lang="fa-IR" sz="2400" dirty="0" smtClean="0">
                <a:cs typeface="B Yagut" panose="00000400000000000000" pitchFamily="2" charset="-78"/>
              </a:rPr>
              <a:t> </a:t>
            </a:r>
            <a:r>
              <a:rPr lang="ar-SA" sz="2400" dirty="0" smtClean="0">
                <a:cs typeface="B Yagut" panose="00000400000000000000" pitchFamily="2" charset="-78"/>
              </a:rPr>
              <a:t>ی</a:t>
            </a:r>
            <a:r>
              <a:rPr lang="en-US" sz="2400" dirty="0" smtClean="0">
                <a:cs typeface="B Yagut" panose="00000400000000000000" pitchFamily="2" charset="-78"/>
              </a:rPr>
              <a:t> </a:t>
            </a:r>
            <a:r>
              <a:rPr lang="ar-SA" sz="2400" dirty="0" smtClean="0">
                <a:cs typeface="B Yagut" panose="00000400000000000000" pitchFamily="2" charset="-78"/>
              </a:rPr>
              <a:t>نادرست </a:t>
            </a:r>
            <a:r>
              <a:rPr lang="ar-SA" sz="2400" dirty="0">
                <a:cs typeface="B Yagut" panose="00000400000000000000" pitchFamily="2" charset="-78"/>
              </a:rPr>
              <a:t>از آن با تبعاتی همراه است. به همین دلیل توصیه میشود که قبل از </a:t>
            </a:r>
            <a:r>
              <a:rPr lang="ar-SA" sz="2400" dirty="0" smtClean="0">
                <a:cs typeface="B Yagut" panose="00000400000000000000" pitchFamily="2" charset="-78"/>
              </a:rPr>
              <a:t>استفاده</a:t>
            </a:r>
            <a:r>
              <a:rPr lang="en-US" sz="2400" dirty="0">
                <a:cs typeface="B Yagut" panose="00000400000000000000" pitchFamily="2" charset="-78"/>
              </a:rPr>
              <a:t> </a:t>
            </a:r>
            <a:r>
              <a:rPr lang="ar-SA" sz="2400" dirty="0" smtClean="0">
                <a:cs typeface="B Yagut" panose="00000400000000000000" pitchFamily="2" charset="-78"/>
              </a:rPr>
              <a:t>از </a:t>
            </a:r>
            <a:r>
              <a:rPr lang="ar-SA" sz="2400" dirty="0">
                <a:cs typeface="B Yagut" panose="00000400000000000000" pitchFamily="2" charset="-78"/>
              </a:rPr>
              <a:t>این روشهای ارتباطی ماهیت آن را بهتر شناخت و آموزش لازم را </a:t>
            </a:r>
            <a:r>
              <a:rPr lang="ar-SA" sz="2400" dirty="0" smtClean="0">
                <a:cs typeface="B Yagut" panose="00000400000000000000" pitchFamily="2" charset="-78"/>
              </a:rPr>
              <a:t>درباره</a:t>
            </a:r>
            <a:r>
              <a:rPr lang="fa-IR" sz="2400" dirty="0" smtClean="0">
                <a:cs typeface="B Yagut" panose="00000400000000000000" pitchFamily="2" charset="-78"/>
              </a:rPr>
              <a:t> </a:t>
            </a:r>
            <a:r>
              <a:rPr lang="ar-SA" sz="2400" dirty="0" smtClean="0">
                <a:cs typeface="B Yagut" panose="00000400000000000000" pitchFamily="2" charset="-78"/>
              </a:rPr>
              <a:t>ی </a:t>
            </a:r>
            <a:r>
              <a:rPr lang="ar-SA" sz="2400" dirty="0">
                <a:cs typeface="B Yagut" panose="00000400000000000000" pitchFamily="2" charset="-78"/>
              </a:rPr>
              <a:t>مزایا </a:t>
            </a:r>
            <a:r>
              <a:rPr lang="ar-SA" sz="2400" dirty="0" smtClean="0">
                <a:cs typeface="B Yagut" panose="00000400000000000000" pitchFamily="2" charset="-78"/>
              </a:rPr>
              <a:t>ومعایب </a:t>
            </a:r>
            <a:r>
              <a:rPr lang="ar-SA" sz="2400" dirty="0">
                <a:cs typeface="B Yagut" panose="00000400000000000000" pitchFamily="2" charset="-78"/>
              </a:rPr>
              <a:t>آن گذراند.</a:t>
            </a:r>
            <a:endParaRPr lang="en-US" sz="2400" dirty="0">
              <a:cs typeface="B Yagut" panose="00000400000000000000"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4449409"/>
      </p:ext>
    </p:extLst>
  </p:cSld>
  <p:clrMapOvr>
    <a:masterClrMapping/>
  </p:clrMapOvr>
  <mc:AlternateContent xmlns:mc="http://schemas.openxmlformats.org/markup-compatibility/2006" xmlns:p14="http://schemas.microsoft.com/office/powerpoint/2010/main">
    <mc:Choice Requires="p14">
      <p:transition spd="slow" p14:dur="2000" advTm="55876"/>
    </mc:Choice>
    <mc:Fallback xmlns="">
      <p:transition spd="slow" advTm="55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fa-IR" sz="4000" b="1" dirty="0" smtClean="0">
                <a:cs typeface="B Yagut" panose="00000400000000000000" pitchFamily="2" charset="-78"/>
              </a:rPr>
              <a:t>فضای مجازی چیست؟</a:t>
            </a:r>
            <a:endParaRPr lang="en-US" sz="4000" dirty="0">
              <a:cs typeface="B Yagut" panose="00000400000000000000" pitchFamily="2" charset="-78"/>
            </a:endParaRPr>
          </a:p>
        </p:txBody>
      </p:sp>
      <p:sp>
        <p:nvSpPr>
          <p:cNvPr id="3" name="Content Placeholder 2"/>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ar-SA" dirty="0">
                <a:cs typeface="B Yagut" panose="00000400000000000000" pitchFamily="2" charset="-78"/>
              </a:rPr>
              <a:t>فضای مجازی شامل موارد زیر است</a:t>
            </a:r>
            <a:r>
              <a:rPr lang="en-US" dirty="0">
                <a:cs typeface="B Yagut" panose="00000400000000000000" pitchFamily="2" charset="-78"/>
              </a:rPr>
              <a:t>:</a:t>
            </a:r>
            <a:br>
              <a:rPr lang="en-US" dirty="0">
                <a:cs typeface="B Yagut" panose="00000400000000000000" pitchFamily="2" charset="-78"/>
              </a:rPr>
            </a:br>
            <a:r>
              <a:rPr lang="ar-SA" dirty="0">
                <a:cs typeface="B Yagut" panose="00000400000000000000" pitchFamily="2" charset="-78"/>
              </a:rPr>
              <a:t>الف - زیر ساختهای فیزیکی و ابزار ارتباط راه دور</a:t>
            </a:r>
            <a:r>
              <a:rPr lang="en-US" dirty="0">
                <a:cs typeface="B Yagut" panose="00000400000000000000" pitchFamily="2" charset="-78"/>
              </a:rPr>
              <a:t/>
            </a:r>
            <a:br>
              <a:rPr lang="en-US" dirty="0">
                <a:cs typeface="B Yagut" panose="00000400000000000000" pitchFamily="2" charset="-78"/>
              </a:rPr>
            </a:br>
            <a:r>
              <a:rPr lang="ar-SA" dirty="0">
                <a:cs typeface="B Yagut" panose="00000400000000000000" pitchFamily="2" charset="-78"/>
              </a:rPr>
              <a:t>ب- </a:t>
            </a:r>
            <a:r>
              <a:rPr lang="ar-SA" dirty="0" smtClean="0">
                <a:cs typeface="B Yagut" panose="00000400000000000000" pitchFamily="2" charset="-78"/>
              </a:rPr>
              <a:t>شبکه </a:t>
            </a:r>
            <a:r>
              <a:rPr lang="ar-SA" dirty="0">
                <a:cs typeface="B Yagut" panose="00000400000000000000" pitchFamily="2" charset="-78"/>
              </a:rPr>
              <a:t>های کامپیوتری و </a:t>
            </a:r>
            <a:r>
              <a:rPr lang="ar-SA" dirty="0" smtClean="0">
                <a:cs typeface="B Yagut" panose="00000400000000000000" pitchFamily="2" charset="-78"/>
              </a:rPr>
              <a:t>ارتباط </a:t>
            </a:r>
            <a:r>
              <a:rPr lang="ar-SA" dirty="0">
                <a:cs typeface="B Yagut" panose="00000400000000000000" pitchFamily="2" charset="-78"/>
              </a:rPr>
              <a:t>آن </a:t>
            </a:r>
            <a:r>
              <a:rPr lang="ar-SA" dirty="0" smtClean="0">
                <a:cs typeface="B Yagut" panose="00000400000000000000" pitchFamily="2" charset="-78"/>
              </a:rPr>
              <a:t>ها</a:t>
            </a:r>
            <a:r>
              <a:rPr lang="en-US" dirty="0" smtClean="0">
                <a:cs typeface="B Yagut" panose="00000400000000000000" pitchFamily="2" charset="-78"/>
              </a:rPr>
              <a:t>)</a:t>
            </a:r>
            <a:r>
              <a:rPr lang="ar-SA" dirty="0" smtClean="0">
                <a:cs typeface="B Yagut" panose="00000400000000000000" pitchFamily="2" charset="-78"/>
              </a:rPr>
              <a:t>اینترانت</a:t>
            </a:r>
            <a:r>
              <a:rPr lang="fa-IR" dirty="0" smtClean="0">
                <a:cs typeface="B Yagut" panose="00000400000000000000" pitchFamily="2" charset="-78"/>
              </a:rPr>
              <a:t>)</a:t>
            </a:r>
            <a:r>
              <a:rPr lang="en-US" dirty="0">
                <a:cs typeface="B Yagut" panose="00000400000000000000" pitchFamily="2" charset="-78"/>
              </a:rPr>
              <a:t/>
            </a:r>
            <a:br>
              <a:rPr lang="en-US" dirty="0">
                <a:cs typeface="B Yagut" panose="00000400000000000000" pitchFamily="2" charset="-78"/>
              </a:rPr>
            </a:br>
            <a:r>
              <a:rPr lang="ar-SA" dirty="0">
                <a:cs typeface="B Yagut" panose="00000400000000000000" pitchFamily="2" charset="-78"/>
              </a:rPr>
              <a:t>ج- اینترنت</a:t>
            </a:r>
            <a:r>
              <a:rPr lang="en-US" dirty="0">
                <a:cs typeface="B Yagut" panose="00000400000000000000" pitchFamily="2" charset="-78"/>
              </a:rPr>
              <a:t/>
            </a:r>
            <a:br>
              <a:rPr lang="en-US" dirty="0">
                <a:cs typeface="B Yagut" panose="00000400000000000000" pitchFamily="2" charset="-78"/>
              </a:rPr>
            </a:br>
            <a:endParaRPr lang="en-US"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3863181"/>
            <a:ext cx="2781300" cy="1647825"/>
          </a:xfrm>
          <a:prstGeom prst="rect">
            <a:avLst/>
          </a:prstGeom>
        </p:spPr>
      </p:pic>
    </p:spTree>
    <p:extLst>
      <p:ext uri="{BB962C8B-B14F-4D97-AF65-F5344CB8AC3E}">
        <p14:creationId xmlns:p14="http://schemas.microsoft.com/office/powerpoint/2010/main" val="151617163"/>
      </p:ext>
    </p:extLst>
  </p:cSld>
  <p:clrMapOvr>
    <a:masterClrMapping/>
  </p:clrMapOvr>
  <mc:AlternateContent xmlns:mc="http://schemas.openxmlformats.org/markup-compatibility/2006" xmlns:p14="http://schemas.microsoft.com/office/powerpoint/2010/main">
    <mc:Choice Requires="p14">
      <p:transition spd="slow" p14:dur="2000" advTm="20422"/>
    </mc:Choice>
    <mc:Fallback xmlns="">
      <p:transition spd="slow" advTm="20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style>
          <a:lnRef idx="2">
            <a:schemeClr val="dk1"/>
          </a:lnRef>
          <a:fillRef idx="1">
            <a:schemeClr val="lt1"/>
          </a:fillRef>
          <a:effectRef idx="0">
            <a:schemeClr val="dk1"/>
          </a:effectRef>
          <a:fontRef idx="minor">
            <a:schemeClr val="dk1"/>
          </a:fontRef>
        </p:style>
        <p:txBody>
          <a:bodyPr>
            <a:normAutofit fontScale="90000"/>
          </a:bodyPr>
          <a:lstStyle/>
          <a:p>
            <a:r>
              <a:rPr lang="fa-IR" b="1" dirty="0" smtClean="0">
                <a:cs typeface="B Yagut" panose="00000400000000000000" pitchFamily="2" charset="-78"/>
              </a:rPr>
              <a:t/>
            </a:r>
            <a:br>
              <a:rPr lang="fa-IR" b="1" dirty="0" smtClean="0">
                <a:cs typeface="B Yagut" panose="00000400000000000000" pitchFamily="2" charset="-78"/>
              </a:rPr>
            </a:br>
            <a:r>
              <a:rPr lang="ar-SA" b="1" dirty="0" smtClean="0">
                <a:cs typeface="B Yagut" panose="00000400000000000000" pitchFamily="2" charset="-78"/>
              </a:rPr>
              <a:t>اعتیاد </a:t>
            </a:r>
            <a:r>
              <a:rPr lang="ar-SA" b="1" dirty="0">
                <a:cs typeface="B Yagut" panose="00000400000000000000" pitchFamily="2" charset="-78"/>
              </a:rPr>
              <a:t>به اینترنت</a:t>
            </a:r>
            <a:r>
              <a:rPr lang="en-US" b="1" dirty="0">
                <a:cs typeface="B Yagut" panose="00000400000000000000" pitchFamily="2" charset="-78"/>
              </a:rPr>
              <a:t/>
            </a:r>
            <a:br>
              <a:rPr lang="en-US" b="1" dirty="0">
                <a:cs typeface="B Yagut" panose="00000400000000000000" pitchFamily="2" charset="-78"/>
              </a:rPr>
            </a:br>
            <a:endParaRPr lang="en-US" dirty="0">
              <a:cs typeface="B Yagut" panose="00000400000000000000" pitchFamily="2" charset="-78"/>
            </a:endParaRPr>
          </a:p>
        </p:txBody>
      </p:sp>
      <p:sp>
        <p:nvSpPr>
          <p:cNvPr id="3" name="Content Placeholder 2"/>
          <p:cNvSpPr>
            <a:spLocks noGrp="1"/>
          </p:cNvSpPr>
          <p:nvPr>
            <p:ph sz="half" idx="1"/>
          </p:nvPr>
        </p:nvSpPr>
        <p:spPr>
          <a:xfrm>
            <a:off x="457200" y="1752600"/>
            <a:ext cx="8229600" cy="4419600"/>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a-IR" sz="3200" dirty="0" smtClean="0">
                <a:cs typeface="B Yagut" panose="00000400000000000000" pitchFamily="2" charset="-78"/>
              </a:rPr>
              <a:t>یعنی </a:t>
            </a:r>
            <a:r>
              <a:rPr lang="ar-SA" sz="3200" dirty="0" smtClean="0">
                <a:cs typeface="B Yagut" panose="00000400000000000000" pitchFamily="2" charset="-78"/>
              </a:rPr>
              <a:t>استفاده </a:t>
            </a:r>
            <a:r>
              <a:rPr lang="ar-SA" sz="3200" dirty="0">
                <a:cs typeface="B Yagut" panose="00000400000000000000" pitchFamily="2" charset="-78"/>
              </a:rPr>
              <a:t>زیاد از اینترنت و </a:t>
            </a:r>
            <a:r>
              <a:rPr lang="ar-SA" sz="3200" dirty="0" smtClean="0">
                <a:cs typeface="B Yagut" panose="00000400000000000000" pitchFamily="2" charset="-78"/>
              </a:rPr>
              <a:t>فضای </a:t>
            </a:r>
            <a:r>
              <a:rPr lang="ar-SA" sz="3200" dirty="0">
                <a:cs typeface="B Yagut" panose="00000400000000000000" pitchFamily="2" charset="-78"/>
              </a:rPr>
              <a:t>مجازی </a:t>
            </a:r>
            <a:r>
              <a:rPr lang="ar-SA" sz="3200" dirty="0" smtClean="0">
                <a:cs typeface="B Yagut" panose="00000400000000000000" pitchFamily="2" charset="-78"/>
              </a:rPr>
              <a:t>است</a:t>
            </a:r>
            <a:r>
              <a:rPr lang="ar-SA" sz="3200" dirty="0">
                <a:cs typeface="B Yagut" panose="00000400000000000000" pitchFamily="2" charset="-78"/>
              </a:rPr>
              <a:t>. اعتیاد به اینترنت میتواند منجر </a:t>
            </a:r>
            <a:r>
              <a:rPr lang="ar-SA" sz="3200" dirty="0" smtClean="0">
                <a:cs typeface="B Yagut" panose="00000400000000000000" pitchFamily="2" charset="-78"/>
              </a:rPr>
              <a:t>به</a:t>
            </a:r>
            <a:r>
              <a:rPr lang="fa-IR" sz="3200" dirty="0">
                <a:cs typeface="B Yagut" panose="00000400000000000000" pitchFamily="2" charset="-78"/>
              </a:rPr>
              <a:t> </a:t>
            </a:r>
            <a:r>
              <a:rPr lang="ar-SA" sz="3200" dirty="0" smtClean="0">
                <a:cs typeface="B Yagut" panose="00000400000000000000" pitchFamily="2" charset="-78"/>
              </a:rPr>
              <a:t>افزایش </a:t>
            </a:r>
            <a:r>
              <a:rPr lang="ar-SA" sz="3200" dirty="0">
                <a:cs typeface="B Yagut" panose="00000400000000000000" pitchFamily="2" charset="-78"/>
              </a:rPr>
              <a:t>انزوا، </a:t>
            </a:r>
            <a:r>
              <a:rPr lang="ar-SA" sz="3200" dirty="0" smtClean="0">
                <a:cs typeface="B Yagut" panose="00000400000000000000" pitchFamily="2" charset="-78"/>
              </a:rPr>
              <a:t>افسردگی</a:t>
            </a:r>
            <a:r>
              <a:rPr lang="ar-SA" sz="3200" dirty="0">
                <a:cs typeface="B Yagut" panose="00000400000000000000" pitchFamily="2" charset="-78"/>
              </a:rPr>
              <a:t>، </a:t>
            </a:r>
            <a:r>
              <a:rPr lang="ar-SA" sz="3200" dirty="0" smtClean="0">
                <a:cs typeface="B Yagut" panose="00000400000000000000" pitchFamily="2" charset="-78"/>
              </a:rPr>
              <a:t>مشکلات خانوادگی</a:t>
            </a:r>
            <a:r>
              <a:rPr lang="ar-SA" sz="3200" dirty="0">
                <a:cs typeface="B Yagut" panose="00000400000000000000" pitchFamily="2" charset="-78"/>
              </a:rPr>
              <a:t>، طلاق، </a:t>
            </a:r>
            <a:r>
              <a:rPr lang="ar-SA" sz="3200" dirty="0" smtClean="0">
                <a:cs typeface="B Yagut" panose="00000400000000000000" pitchFamily="2" charset="-78"/>
              </a:rPr>
              <a:t>افت</a:t>
            </a:r>
            <a:r>
              <a:rPr lang="fa-IR" sz="3200" dirty="0" smtClean="0">
                <a:cs typeface="B Yagut" panose="00000400000000000000" pitchFamily="2" charset="-78"/>
              </a:rPr>
              <a:t> </a:t>
            </a:r>
            <a:r>
              <a:rPr lang="ar-SA" sz="3200" dirty="0" smtClean="0">
                <a:cs typeface="B Yagut" panose="00000400000000000000" pitchFamily="2" charset="-78"/>
              </a:rPr>
              <a:t>تحصیلی</a:t>
            </a:r>
            <a:r>
              <a:rPr lang="ar-SA" sz="3200" dirty="0">
                <a:cs typeface="B Yagut" panose="00000400000000000000" pitchFamily="2" charset="-78"/>
              </a:rPr>
              <a:t>، </a:t>
            </a:r>
            <a:r>
              <a:rPr lang="ar-SA" sz="3200" dirty="0" smtClean="0">
                <a:cs typeface="B Yagut" panose="00000400000000000000" pitchFamily="2" charset="-78"/>
              </a:rPr>
              <a:t>ازد </a:t>
            </a:r>
            <a:r>
              <a:rPr lang="ar-SA" sz="3200" dirty="0">
                <a:cs typeface="B Yagut" panose="00000400000000000000" pitchFamily="2" charset="-78"/>
              </a:rPr>
              <a:t>ست </a:t>
            </a:r>
            <a:r>
              <a:rPr lang="ar-SA" sz="3200" dirty="0" smtClean="0">
                <a:cs typeface="B Yagut" panose="00000400000000000000" pitchFamily="2" charset="-78"/>
              </a:rPr>
              <a:t>دادن</a:t>
            </a:r>
            <a:r>
              <a:rPr lang="fa-IR" sz="3200" dirty="0">
                <a:cs typeface="B Yagut" panose="00000400000000000000" pitchFamily="2" charset="-78"/>
              </a:rPr>
              <a:t> </a:t>
            </a:r>
            <a:r>
              <a:rPr lang="ar-SA" sz="3200" dirty="0" smtClean="0">
                <a:cs typeface="B Yagut" panose="00000400000000000000" pitchFamily="2" charset="-78"/>
              </a:rPr>
              <a:t>شغل شود </a:t>
            </a:r>
            <a:r>
              <a:rPr lang="ar-SA" sz="3200" dirty="0">
                <a:cs typeface="B Yagut" panose="00000400000000000000" pitchFamily="2" charset="-78"/>
              </a:rPr>
              <a:t>و بدهی مالی به </a:t>
            </a:r>
            <a:r>
              <a:rPr lang="ar-SA" sz="3200" dirty="0" smtClean="0">
                <a:cs typeface="B Yagut" panose="00000400000000000000" pitchFamily="2" charset="-78"/>
              </a:rPr>
              <a:t>خاطررفتارهای وسواس گونه</a:t>
            </a:r>
            <a:r>
              <a:rPr lang="fa-IR" sz="3200" dirty="0" smtClean="0">
                <a:cs typeface="B Yagut" panose="00000400000000000000" pitchFamily="2" charset="-78"/>
              </a:rPr>
              <a:t> </a:t>
            </a:r>
            <a:r>
              <a:rPr lang="ar-SA" sz="3200" dirty="0" smtClean="0">
                <a:cs typeface="B Yagut" panose="00000400000000000000" pitchFamily="2" charset="-78"/>
              </a:rPr>
              <a:t>ی</a:t>
            </a:r>
            <a:r>
              <a:rPr lang="fa-IR" sz="3200" dirty="0" smtClean="0">
                <a:cs typeface="B Yagut" panose="00000400000000000000" pitchFamily="2" charset="-78"/>
              </a:rPr>
              <a:t>ا</a:t>
            </a:r>
            <a:r>
              <a:rPr lang="ar-SA" sz="3200" dirty="0" smtClean="0">
                <a:cs typeface="B Yagut" panose="00000400000000000000" pitchFamily="2" charset="-78"/>
              </a:rPr>
              <a:t> قماراینترنتی </a:t>
            </a:r>
            <a:r>
              <a:rPr lang="ar-SA" sz="3200" dirty="0">
                <a:cs typeface="B Yagut" panose="00000400000000000000" pitchFamily="2" charset="-78"/>
              </a:rPr>
              <a:t>و </a:t>
            </a:r>
            <a:r>
              <a:rPr lang="ar-SA" sz="3200" dirty="0" smtClean="0">
                <a:cs typeface="B Yagut" panose="00000400000000000000" pitchFamily="2" charset="-78"/>
              </a:rPr>
              <a:t>خرید</a:t>
            </a:r>
            <a:r>
              <a:rPr lang="fa-IR" sz="3200" dirty="0" smtClean="0">
                <a:cs typeface="B Yagut" panose="00000400000000000000" pitchFamily="2" charset="-78"/>
              </a:rPr>
              <a:t> </a:t>
            </a:r>
            <a:r>
              <a:rPr lang="ar-SA" sz="3200" dirty="0">
                <a:cs typeface="B Yagut" panose="00000400000000000000" pitchFamily="2" charset="-78"/>
              </a:rPr>
              <a:t>اینترنتی ایجاد کند.</a:t>
            </a:r>
            <a:endParaRPr lang="en-US" sz="3200" dirty="0">
              <a:cs typeface="B Yagut" panose="00000400000000000000" pitchFamily="2" charset="-78"/>
            </a:endParaRPr>
          </a:p>
        </p:txBody>
      </p:sp>
      <p:sp>
        <p:nvSpPr>
          <p:cNvPr id="4" name="Content Placeholder 3"/>
          <p:cNvSpPr>
            <a:spLocks noGrp="1"/>
          </p:cNvSpPr>
          <p:nvPr>
            <p:ph sz="half" idx="2"/>
          </p:nvPr>
        </p:nvSpPr>
        <p:spPr>
          <a:xfrm>
            <a:off x="10210800" y="1600200"/>
            <a:ext cx="152400" cy="4572000"/>
          </a:xfrm>
        </p:spPr>
        <p:txBody>
          <a:bodyPr vert="horz" lIns="91440" tIns="45720" rIns="91440" bIns="45720" rtlCol="0">
            <a:normAutofit/>
          </a:bodyPr>
          <a:lstStyle/>
          <a:p>
            <a:pPr marL="0" indent="0">
              <a:buNone/>
            </a:pPr>
            <a:r>
              <a:rPr lang="en-US" dirty="0" smtClean="0"/>
              <a:t/>
            </a:r>
            <a:br>
              <a:rPr lang="en-US" dirty="0" smtClean="0"/>
            </a:br>
            <a:endParaRPr lang="fa-IR" dirty="0" smtClean="0">
              <a:cs typeface="B Yagut" panose="00000400000000000000" pitchFamily="2" charset="-78"/>
            </a:endParaRPr>
          </a:p>
          <a:p>
            <a:pPr marL="0" indent="0" algn="r" rtl="1">
              <a:buNone/>
            </a:pPr>
            <a:endParaRPr lang="en-US" dirty="0">
              <a:cs typeface="B Yagut" panose="00000400000000000000"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1617163"/>
      </p:ext>
    </p:extLst>
  </p:cSld>
  <p:clrMapOvr>
    <a:masterClrMapping/>
  </p:clrMapOvr>
  <mc:AlternateContent xmlns:mc="http://schemas.openxmlformats.org/markup-compatibility/2006" xmlns:p14="http://schemas.microsoft.com/office/powerpoint/2010/main">
    <mc:Choice Requires="p14">
      <p:transition spd="slow" p14:dur="2000" advTm="32952"/>
    </mc:Choice>
    <mc:Fallback xmlns="">
      <p:transition spd="slow" advTm="32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ar-SA" sz="3600" b="1" dirty="0" smtClean="0">
                <a:cs typeface="B Yagut" panose="00000400000000000000" pitchFamily="2" charset="-78"/>
              </a:rPr>
              <a:t>چگونه </a:t>
            </a:r>
            <a:r>
              <a:rPr lang="ar-SA" sz="3600" b="1" dirty="0">
                <a:cs typeface="B Yagut" panose="00000400000000000000" pitchFamily="2" charset="-78"/>
              </a:rPr>
              <a:t>از اعتیاد به اینترنت و کامپیوتر جلوگیری کنیم؟</a:t>
            </a:r>
            <a:endParaRPr lang="fa-IR" sz="4000"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en-US" sz="2400" dirty="0" smtClean="0">
                <a:cs typeface="B Yagut" panose="00000400000000000000" pitchFamily="2" charset="-78"/>
              </a:rPr>
              <a:t> -</a:t>
            </a:r>
            <a:r>
              <a:rPr lang="ar-SA" sz="2800" dirty="0" smtClean="0">
                <a:cs typeface="B Yagut" panose="00000400000000000000" pitchFamily="2" charset="-78"/>
              </a:rPr>
              <a:t>ثبت مدت زمان و تعداد دفعات استفاده از اینترنت و کامپیوتر</a:t>
            </a:r>
            <a:r>
              <a:rPr lang="en-US" sz="2800" dirty="0" smtClean="0">
                <a:cs typeface="B Yagut" panose="00000400000000000000" pitchFamily="2" charset="-78"/>
              </a:rPr>
              <a:t>.</a:t>
            </a:r>
            <a:br>
              <a:rPr lang="en-US" sz="2800" dirty="0" smtClean="0">
                <a:cs typeface="B Yagut" panose="00000400000000000000" pitchFamily="2" charset="-78"/>
              </a:rPr>
            </a:br>
            <a:r>
              <a:rPr lang="en-US" sz="2800" dirty="0" smtClean="0">
                <a:cs typeface="B Yagut" panose="00000400000000000000" pitchFamily="2" charset="-78"/>
              </a:rPr>
              <a:t>-</a:t>
            </a:r>
            <a:r>
              <a:rPr lang="ar-SA" sz="2800" dirty="0" smtClean="0">
                <a:cs typeface="B Yagut" panose="00000400000000000000" pitchFamily="2" charset="-78"/>
              </a:rPr>
              <a:t>تعیین مدت زمان مشخص از پیش تعیین شده برای استفاده از اینترنت و</a:t>
            </a:r>
            <a:r>
              <a:rPr lang="en-US" sz="2800" dirty="0" smtClean="0">
                <a:cs typeface="B Yagut" panose="00000400000000000000" pitchFamily="2" charset="-78"/>
              </a:rPr>
              <a:t> </a:t>
            </a:r>
            <a:r>
              <a:rPr lang="ar-SA" sz="2800" dirty="0" smtClean="0">
                <a:cs typeface="B Yagut" panose="00000400000000000000" pitchFamily="2" charset="-78"/>
              </a:rPr>
              <a:t>کامپیوتر</a:t>
            </a:r>
            <a:r>
              <a:rPr lang="en-US" sz="2800" dirty="0" smtClean="0">
                <a:cs typeface="B Yagut" panose="00000400000000000000" pitchFamily="2" charset="-78"/>
              </a:rPr>
              <a:t>.</a:t>
            </a:r>
            <a:br>
              <a:rPr lang="en-US" sz="2800" dirty="0" smtClean="0">
                <a:cs typeface="B Yagut" panose="00000400000000000000" pitchFamily="2" charset="-78"/>
              </a:rPr>
            </a:br>
            <a:r>
              <a:rPr lang="en-US" sz="2800" dirty="0" smtClean="0">
                <a:cs typeface="B Yagut" panose="00000400000000000000" pitchFamily="2" charset="-78"/>
              </a:rPr>
              <a:t>- </a:t>
            </a:r>
            <a:r>
              <a:rPr lang="ar-SA" sz="2800" dirty="0" smtClean="0">
                <a:cs typeface="B Yagut" panose="00000400000000000000" pitchFamily="2" charset="-78"/>
              </a:rPr>
              <a:t>درمان علت زمینه ای استفاده از اینترنت و کامپیوتر (اضطراب یکی</a:t>
            </a:r>
            <a:r>
              <a:rPr lang="en-US" sz="2800" dirty="0" smtClean="0">
                <a:cs typeface="B Yagut" panose="00000400000000000000" pitchFamily="2" charset="-78"/>
              </a:rPr>
              <a:t> </a:t>
            </a:r>
            <a:r>
              <a:rPr lang="ar-SA" sz="2800" dirty="0" smtClean="0">
                <a:cs typeface="B Yagut" panose="00000400000000000000" pitchFamily="2" charset="-78"/>
              </a:rPr>
              <a:t>از علت های</a:t>
            </a:r>
            <a:r>
              <a:rPr lang="en-US" sz="2800" dirty="0" smtClean="0">
                <a:cs typeface="B Yagut" panose="00000400000000000000" pitchFamily="2" charset="-78"/>
              </a:rPr>
              <a:t> </a:t>
            </a:r>
            <a:r>
              <a:rPr lang="ar-SA" sz="2800" dirty="0" smtClean="0">
                <a:cs typeface="B Yagut" panose="00000400000000000000" pitchFamily="2" charset="-78"/>
              </a:rPr>
              <a:t>شایع استفاده زیاد از اینترنت و کامپیوتر می باشد</a:t>
            </a:r>
            <a:r>
              <a:rPr lang="en-US" sz="2800" dirty="0" smtClean="0">
                <a:cs typeface="B Yagut" panose="00000400000000000000" pitchFamily="2" charset="-78"/>
              </a:rPr>
              <a:t>(.</a:t>
            </a:r>
            <a:br>
              <a:rPr lang="en-US" sz="2800" dirty="0" smtClean="0">
                <a:cs typeface="B Yagut" panose="00000400000000000000" pitchFamily="2" charset="-78"/>
              </a:rPr>
            </a:br>
            <a:r>
              <a:rPr lang="en-US" sz="2800" dirty="0" smtClean="0">
                <a:cs typeface="B Yagut" panose="00000400000000000000" pitchFamily="2" charset="-78"/>
              </a:rPr>
              <a:t>- </a:t>
            </a:r>
            <a:r>
              <a:rPr lang="ar-SA" sz="2800" dirty="0" smtClean="0">
                <a:cs typeface="B Yagut" panose="00000400000000000000" pitchFamily="2" charset="-78"/>
              </a:rPr>
              <a:t>دا شتن گروه حمایتی</a:t>
            </a:r>
            <a:endParaRPr lang="en-US" sz="2800" dirty="0" smtClean="0">
              <a:cs typeface="B Yagut" panose="00000400000000000000" pitchFamily="2" charset="-78"/>
            </a:endParaRPr>
          </a:p>
          <a:p>
            <a:pPr marL="0" indent="0">
              <a:buNone/>
            </a:pPr>
            <a:r>
              <a:rPr lang="en-US" sz="2800" dirty="0">
                <a:cs typeface="B Yagut" panose="00000400000000000000" pitchFamily="2" charset="-78"/>
              </a:rPr>
              <a:t>- </a:t>
            </a:r>
            <a:r>
              <a:rPr lang="ar-SA" sz="2800" dirty="0">
                <a:cs typeface="B Yagut" panose="00000400000000000000" pitchFamily="2" charset="-78"/>
              </a:rPr>
              <a:t>جایگزین کردن کار با اینترنت و کامپیوتر با فعالیت های سالم و تفریحی</a:t>
            </a:r>
            <a:r>
              <a:rPr lang="en-US" sz="2800" dirty="0">
                <a:cs typeface="B Yagut" panose="00000400000000000000" pitchFamily="2" charset="-78"/>
              </a:rPr>
              <a:t/>
            </a:r>
            <a:br>
              <a:rPr lang="en-US" sz="2800" dirty="0">
                <a:cs typeface="B Yagut" panose="00000400000000000000" pitchFamily="2" charset="-78"/>
              </a:rPr>
            </a:br>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71391888"/>
      </p:ext>
    </p:extLst>
  </p:cSld>
  <p:clrMapOvr>
    <a:masterClrMapping/>
  </p:clrMapOvr>
  <mc:AlternateContent xmlns:mc="http://schemas.openxmlformats.org/markup-compatibility/2006" xmlns:p14="http://schemas.microsoft.com/office/powerpoint/2010/main">
    <mc:Choice Requires="p14">
      <p:transition spd="slow" p14:dur="2000" advTm="89953"/>
    </mc:Choice>
    <mc:Fallback xmlns="">
      <p:transition spd="slow" advTm="89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fa-IR" sz="4000" dirty="0" smtClean="0">
                <a:cs typeface="B Yagut" panose="00000400000000000000" pitchFamily="2" charset="-78"/>
              </a:rPr>
              <a:t>ادامه</a:t>
            </a:r>
            <a:endParaRPr lang="fa-IR" sz="4000"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dirty="0" smtClean="0">
                <a:cs typeface="B Yagut" panose="00000400000000000000" pitchFamily="2" charset="-78"/>
              </a:rPr>
              <a:t>- </a:t>
            </a:r>
            <a:r>
              <a:rPr lang="ar-SA" dirty="0">
                <a:cs typeface="B Yagut" panose="00000400000000000000" pitchFamily="2" charset="-78"/>
              </a:rPr>
              <a:t>صحبت کردن با افراد به جای فرستادن پیامک</a:t>
            </a:r>
            <a:r>
              <a:rPr lang="en-US" dirty="0">
                <a:cs typeface="B Yagut" panose="00000400000000000000" pitchFamily="2" charset="-78"/>
              </a:rPr>
              <a:t/>
            </a:r>
            <a:br>
              <a:rPr lang="en-US" dirty="0">
                <a:cs typeface="B Yagut" panose="00000400000000000000" pitchFamily="2" charset="-78"/>
              </a:rPr>
            </a:br>
            <a:r>
              <a:rPr lang="en-US" dirty="0">
                <a:cs typeface="B Yagut" panose="00000400000000000000" pitchFamily="2" charset="-78"/>
              </a:rPr>
              <a:t>- </a:t>
            </a:r>
            <a:r>
              <a:rPr lang="ar-SA" dirty="0">
                <a:cs typeface="B Yagut" panose="00000400000000000000" pitchFamily="2" charset="-78"/>
              </a:rPr>
              <a:t>کپی کردن اطلاعاتی که نیاز به خواندن دارد و یا چاپ کردن آن ها</a:t>
            </a:r>
            <a:r>
              <a:rPr lang="en-US" dirty="0">
                <a:cs typeface="B Yagut" panose="00000400000000000000" pitchFamily="2" charset="-78"/>
              </a:rPr>
              <a:t/>
            </a:r>
            <a:br>
              <a:rPr lang="en-US" dirty="0">
                <a:cs typeface="B Yagut" panose="00000400000000000000" pitchFamily="2" charset="-78"/>
              </a:rPr>
            </a:br>
            <a:r>
              <a:rPr lang="en-US" dirty="0">
                <a:cs typeface="B Yagut" panose="00000400000000000000" pitchFamily="2" charset="-78"/>
              </a:rPr>
              <a:t>- </a:t>
            </a:r>
            <a:r>
              <a:rPr lang="ar-SA" dirty="0">
                <a:cs typeface="B Yagut" panose="00000400000000000000" pitchFamily="2" charset="-78"/>
              </a:rPr>
              <a:t>استفاده از کامپیوتر در مکان هایی مانند کتابخانه</a:t>
            </a:r>
            <a:r>
              <a:rPr lang="en-US" dirty="0">
                <a:cs typeface="B Yagut" panose="00000400000000000000" pitchFamily="2" charset="-78"/>
              </a:rPr>
              <a:t/>
            </a:r>
            <a:br>
              <a:rPr lang="en-US" dirty="0">
                <a:cs typeface="B Yagut" panose="00000400000000000000" pitchFamily="2" charset="-78"/>
              </a:rPr>
            </a:br>
            <a:endParaRPr lang="fa-IR" dirty="0">
              <a:cs typeface="B Yagut" panose="00000400000000000000" pitchFamily="2" charset="-78"/>
            </a:endParaRPr>
          </a:p>
          <a:p>
            <a:pPr marL="0" indent="0">
              <a:buNone/>
            </a:pPr>
            <a:endParaRPr lang="fa-IR"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29905636"/>
      </p:ext>
    </p:extLst>
  </p:cSld>
  <p:clrMapOvr>
    <a:masterClrMapping/>
  </p:clrMapOvr>
  <mc:AlternateContent xmlns:mc="http://schemas.openxmlformats.org/markup-compatibility/2006" xmlns:p14="http://schemas.microsoft.com/office/powerpoint/2010/main">
    <mc:Choice Requires="p14">
      <p:transition spd="slow" p14:dur="2000" advTm="20055"/>
    </mc:Choice>
    <mc:Fallback xmlns="">
      <p:transition spd="slow" advTm="20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اهواز</_x062f__x0627__x0646__x0634__x06af__x0627__x0647_>
    <_x0646__x0648__x0639__x0020__x062d__x06cc__x0637__x0647_ xmlns="12fdc5dc-769e-4543-b10d-fbea3dac4417">سلامت روان</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5NN7CDR5NKU2-831-1270</_dlc_DocId>
    <_dlc_DocIdUrl xmlns="1047730d-92e1-4018-9084-d932fd3a7f58">
      <Url>http://www.health.gov.ir/hnd/_layouts/DocIdRedir.aspx?ID=5NN7CDR5NKU2-831-1270</Url>
      <Description>5NN7CDR5NKU2-831-1270</Description>
    </_dlc_DocIdUrl>
  </documentManagement>
</p:properties>
</file>

<file path=customXml/itemProps1.xml><?xml version="1.0" encoding="utf-8"?>
<ds:datastoreItem xmlns:ds="http://schemas.openxmlformats.org/officeDocument/2006/customXml" ds:itemID="{376A9CFD-92A8-49B9-8631-9D892F1F5592}"/>
</file>

<file path=customXml/itemProps2.xml><?xml version="1.0" encoding="utf-8"?>
<ds:datastoreItem xmlns:ds="http://schemas.openxmlformats.org/officeDocument/2006/customXml" ds:itemID="{F1AE844F-E584-4476-8183-AB2F3E33126B}"/>
</file>

<file path=customXml/itemProps3.xml><?xml version="1.0" encoding="utf-8"?>
<ds:datastoreItem xmlns:ds="http://schemas.openxmlformats.org/officeDocument/2006/customXml" ds:itemID="{ECBCFE9F-2560-4839-9413-94CC754ED26C}"/>
</file>

<file path=customXml/itemProps4.xml><?xml version="1.0" encoding="utf-8"?>
<ds:datastoreItem xmlns:ds="http://schemas.openxmlformats.org/officeDocument/2006/customXml" ds:itemID="{EFC9433D-5301-4453-B9E1-295CF4D18528}"/>
</file>

<file path=docProps/app.xml><?xml version="1.0" encoding="utf-8"?>
<Properties xmlns="http://schemas.openxmlformats.org/officeDocument/2006/extended-properties" xmlns:vt="http://schemas.openxmlformats.org/officeDocument/2006/docPropsVTypes">
  <Template/>
  <TotalTime>926</TotalTime>
  <Words>978</Words>
  <Application>Microsoft Office PowerPoint</Application>
  <PresentationFormat>On-screen Show (4:3)</PresentationFormat>
  <Paragraphs>102</Paragraphs>
  <Slides>20</Slides>
  <Notes>0</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 Yagut</vt:lpstr>
      <vt:lpstr>Calibri</vt:lpstr>
      <vt:lpstr>Times New Roman</vt:lpstr>
      <vt:lpstr>Office Theme</vt:lpstr>
      <vt:lpstr>PowerPoint Presentation</vt:lpstr>
      <vt:lpstr> </vt:lpstr>
      <vt:lpstr> اهداف آموزشی</vt:lpstr>
      <vt:lpstr> فهرست عناوین: </vt:lpstr>
      <vt:lpstr> مقدمه: </vt:lpstr>
      <vt:lpstr>فضای مجازی چیست؟</vt:lpstr>
      <vt:lpstr> اعتیاد به اینترنت </vt:lpstr>
      <vt:lpstr>چگونه از اعتیاد به اینترنت و کامپیوتر جلوگیری کنیم؟</vt:lpstr>
      <vt:lpstr>ادامه</vt:lpstr>
      <vt:lpstr>جمعیت خاص</vt:lpstr>
      <vt:lpstr> راهنمای استفاده از کامپیوتر و اینترنت برای والدین </vt:lpstr>
      <vt:lpstr>ادامه</vt:lpstr>
      <vt:lpstr>ادامه</vt:lpstr>
      <vt:lpstr> وقتی احساس میشود کودک در معرض آسیب است چه رفتاری داشته باشیم؟ </vt:lpstr>
      <vt:lpstr> راهنمای استفاده از اینترنت و کامپیوتر برای کودکان و نوجوانان </vt:lpstr>
      <vt:lpstr>ادامه</vt:lpstr>
      <vt:lpstr>خلاصه مطالب و نتیجه گیری</vt:lpstr>
      <vt:lpstr>پرسش و تمرین</vt:lpstr>
      <vt:lpstr>فهرست منابع</vt:lpstr>
      <vt:lpstr> لطفاً نظرات و پیشنهادات خود پیرامون این بسته آموزشی را به آدرس زیر ارسال کنید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Fariba Edani</cp:lastModifiedBy>
  <cp:revision>117</cp:revision>
  <dcterms:created xsi:type="dcterms:W3CDTF">2020-04-21T16:07:12Z</dcterms:created>
  <dcterms:modified xsi:type="dcterms:W3CDTF">2020-09-30T10:19:47Z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258426d3-ff00-4229-8595-279661d860ef</vt:lpwstr>
  </property>
</Properties>
</file>